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75" r:id="rId2"/>
    <p:sldId id="257" r:id="rId3"/>
    <p:sldId id="277" r:id="rId4"/>
    <p:sldId id="265" r:id="rId5"/>
    <p:sldId id="292" r:id="rId6"/>
    <p:sldId id="280" r:id="rId7"/>
    <p:sldId id="286" r:id="rId8"/>
    <p:sldId id="295" r:id="rId9"/>
    <p:sldId id="296" r:id="rId10"/>
    <p:sldId id="300" r:id="rId11"/>
    <p:sldId id="298" r:id="rId12"/>
    <p:sldId id="299" r:id="rId13"/>
    <p:sldId id="302" r:id="rId14"/>
    <p:sldId id="306" r:id="rId15"/>
    <p:sldId id="307" r:id="rId16"/>
    <p:sldId id="318" r:id="rId17"/>
    <p:sldId id="308" r:id="rId18"/>
    <p:sldId id="305" r:id="rId19"/>
    <p:sldId id="309" r:id="rId20"/>
    <p:sldId id="303" r:id="rId21"/>
    <p:sldId id="304" r:id="rId22"/>
    <p:sldId id="310" r:id="rId23"/>
    <p:sldId id="311" r:id="rId24"/>
    <p:sldId id="312" r:id="rId25"/>
    <p:sldId id="313" r:id="rId26"/>
    <p:sldId id="314" r:id="rId27"/>
    <p:sldId id="317" r:id="rId28"/>
    <p:sldId id="315" r:id="rId29"/>
    <p:sldId id="316" r:id="rId30"/>
    <p:sldId id="319" r:id="rId31"/>
    <p:sldId id="321" r:id="rId32"/>
    <p:sldId id="320" r:id="rId33"/>
    <p:sldId id="322" r:id="rId34"/>
    <p:sldId id="26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Kiểu Trung bình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Kiểu Trung bình 4 - Màu chủ đề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52" autoAdjust="0"/>
    <p:restoredTop sz="84625" autoAdjust="0"/>
  </p:normalViewPr>
  <p:slideViewPr>
    <p:cSldViewPr snapToGrid="0">
      <p:cViewPr varScale="1">
        <p:scale>
          <a:sx n="76" d="100"/>
          <a:sy n="76" d="100"/>
        </p:scale>
        <p:origin x="627" y="6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7A2DE9-6C11-45F7-B181-FA397DAA9491}" type="datetimeFigureOut">
              <a:rPr lang="en-US" smtClean="0"/>
              <a:t>1/21/2025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CBB1D2-0ED2-4F84-A599-A0C58DE3DA6B}" type="slidenum">
              <a:rPr lang="en-US" smtClean="0"/>
              <a:t>‹#›</a:t>
            </a:fld>
            <a:endParaRPr lang="en-US"/>
          </a:p>
        </p:txBody>
      </p:sp>
    </p:spTree>
    <p:extLst>
      <p:ext uri="{BB962C8B-B14F-4D97-AF65-F5344CB8AC3E}">
        <p14:creationId xmlns:p14="http://schemas.microsoft.com/office/powerpoint/2010/main" val="705269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2000" b="1" dirty="0">
                <a:effectLst/>
                <a:latin typeface="Times New Roman" panose="02020603050405020304" pitchFamily="18" charset="0"/>
                <a:ea typeface="Calibri" panose="020F0502020204030204" pitchFamily="34" charset="0"/>
              </a:rPr>
              <a:t>Các công nghệ phổ biến</a:t>
            </a:r>
          </a:p>
          <a:p>
            <a:pPr>
              <a:spcBef>
                <a:spcPts val="1200"/>
              </a:spcBef>
              <a:buFont typeface="Arial" panose="020B0604020202020204" pitchFamily="34" charset="0"/>
              <a:buChar char="•"/>
            </a:pPr>
            <a:r>
              <a:rPr lang="vi-VN" sz="1200" b="1" dirty="0">
                <a:effectLst/>
                <a:latin typeface="Times New Roman" panose="02020603050405020304" pitchFamily="18" charset="0"/>
                <a:ea typeface="Calibri" panose="020F0502020204030204" pitchFamily="34" charset="0"/>
                <a:cs typeface="Arial" panose="020B0604020202020204" pitchFamily="34" charset="0"/>
              </a:rPr>
              <a:t> LoRa</a:t>
            </a:r>
            <a:r>
              <a:rPr lang="vi-VN" sz="1200" dirty="0">
                <a:effectLst/>
                <a:latin typeface="Times New Roman" panose="02020603050405020304" pitchFamily="18" charset="0"/>
                <a:ea typeface="Calibri" panose="020F0502020204030204" pitchFamily="34" charset="0"/>
                <a:cs typeface="Arial" panose="020B0604020202020204" pitchFamily="34" charset="0"/>
              </a:rPr>
              <a:t>: Công nghệ LPWAN phổ biến nhất, dùng giao thức LoRaWAN để kết nối thiết bị IoT với phạm vi truyền xa và năng lượng tiêu thụ thấp</a:t>
            </a:r>
          </a:p>
          <a:p>
            <a:pPr>
              <a:spcBef>
                <a:spcPts val="1200"/>
              </a:spcBef>
              <a:buFont typeface="Arial" panose="020B0604020202020204" pitchFamily="34" charset="0"/>
              <a:buChar char="•"/>
            </a:pPr>
            <a:r>
              <a:rPr lang="vi-VN" sz="1200" b="1" dirty="0">
                <a:effectLst/>
                <a:latin typeface="Times New Roman" panose="02020603050405020304" pitchFamily="18" charset="0"/>
                <a:ea typeface="Calibri" panose="020F0502020204030204" pitchFamily="34" charset="0"/>
              </a:rPr>
              <a:t> NB-IoT: </a:t>
            </a:r>
            <a:r>
              <a:rPr lang="vi-VN" sz="1200" dirty="0">
                <a:effectLst/>
                <a:latin typeface="Times New Roman" panose="02020603050405020304" pitchFamily="18" charset="0"/>
                <a:ea typeface="Calibri" panose="020F0502020204030204" pitchFamily="34" charset="0"/>
              </a:rPr>
              <a:t>Công nghệ LPWAN hoạt động trên mạng di động 4G/5G, cung cấp kết nối IoT ổn định và phạm vi phủ sóng tốt.</a:t>
            </a:r>
          </a:p>
          <a:p>
            <a:pPr>
              <a:spcBef>
                <a:spcPts val="1200"/>
              </a:spcBef>
              <a:buFont typeface="Arial" panose="020B0604020202020204" pitchFamily="34" charset="0"/>
              <a:buChar char="•"/>
            </a:pPr>
            <a:r>
              <a:rPr lang="vi-VN" sz="1200" b="1" dirty="0">
                <a:effectLst/>
                <a:latin typeface="Times New Roman" panose="02020603050405020304" pitchFamily="18" charset="0"/>
                <a:ea typeface="Calibri" panose="020F0502020204030204" pitchFamily="34" charset="0"/>
                <a:cs typeface="Arial" panose="020B0604020202020204" pitchFamily="34" charset="0"/>
              </a:rPr>
              <a:t> Sigfox: </a:t>
            </a:r>
            <a:r>
              <a:rPr lang="vi-VN" sz="1200" dirty="0">
                <a:effectLst/>
                <a:latin typeface="Times New Roman" panose="02020603050405020304" pitchFamily="18" charset="0"/>
                <a:ea typeface="Calibri" panose="020F0502020204030204" pitchFamily="34" charset="0"/>
                <a:cs typeface="Arial" panose="020B0604020202020204" pitchFamily="34" charset="0"/>
              </a:rPr>
              <a:t>Công nghệ LPWAN sử dụng tần số miễn phí, truyền dữ liệu nhỏ với tốc độ thấp, tối ưu chi phí và năng lượng.</a:t>
            </a:r>
          </a:p>
          <a:p>
            <a:endParaRPr lang="en-US" dirty="0"/>
          </a:p>
        </p:txBody>
      </p:sp>
      <p:sp>
        <p:nvSpPr>
          <p:cNvPr id="4" name="Slide Number Placeholder 3"/>
          <p:cNvSpPr>
            <a:spLocks noGrp="1"/>
          </p:cNvSpPr>
          <p:nvPr>
            <p:ph type="sldNum" sz="quarter" idx="5"/>
          </p:nvPr>
        </p:nvSpPr>
        <p:spPr/>
        <p:txBody>
          <a:bodyPr/>
          <a:lstStyle/>
          <a:p>
            <a:fld id="{9ACBB1D2-0ED2-4F84-A599-A0C58DE3DA6B}" type="slidenum">
              <a:rPr lang="en-US" smtClean="0"/>
              <a:t>4</a:t>
            </a:fld>
            <a:endParaRPr lang="en-US"/>
          </a:p>
        </p:txBody>
      </p:sp>
    </p:spTree>
    <p:extLst>
      <p:ext uri="{BB962C8B-B14F-4D97-AF65-F5344CB8AC3E}">
        <p14:creationId xmlns:p14="http://schemas.microsoft.com/office/powerpoint/2010/main" val="2554493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CBB1D2-0ED2-4F84-A599-A0C58DE3DA6B}" type="slidenum">
              <a:rPr lang="en-US" smtClean="0"/>
              <a:t>5</a:t>
            </a:fld>
            <a:endParaRPr lang="en-US"/>
          </a:p>
        </p:txBody>
      </p:sp>
    </p:spTree>
    <p:extLst>
      <p:ext uri="{BB962C8B-B14F-4D97-AF65-F5344CB8AC3E}">
        <p14:creationId xmlns:p14="http://schemas.microsoft.com/office/powerpoint/2010/main" val="3683476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CBB1D2-0ED2-4F84-A599-A0C58DE3DA6B}" type="slidenum">
              <a:rPr lang="en-US" smtClean="0"/>
              <a:t>25</a:t>
            </a:fld>
            <a:endParaRPr lang="en-US"/>
          </a:p>
        </p:txBody>
      </p:sp>
    </p:spTree>
    <p:extLst>
      <p:ext uri="{BB962C8B-B14F-4D97-AF65-F5344CB8AC3E}">
        <p14:creationId xmlns:p14="http://schemas.microsoft.com/office/powerpoint/2010/main" val="2318443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CBB1D2-0ED2-4F84-A599-A0C58DE3DA6B}" type="slidenum">
              <a:rPr lang="en-US" smtClean="0"/>
              <a:t>28</a:t>
            </a:fld>
            <a:endParaRPr lang="en-US"/>
          </a:p>
        </p:txBody>
      </p:sp>
    </p:spTree>
    <p:extLst>
      <p:ext uri="{BB962C8B-B14F-4D97-AF65-F5344CB8AC3E}">
        <p14:creationId xmlns:p14="http://schemas.microsoft.com/office/powerpoint/2010/main" val="2449689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EF965-656B-1803-9225-756E59E467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4BC6012-5DF0-6BD7-5B7A-4DE5B84D0B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313C7C3-57F8-2BA0-5C04-0101AE895882}"/>
              </a:ext>
            </a:extLst>
          </p:cNvPr>
          <p:cNvSpPr>
            <a:spLocks noGrp="1"/>
          </p:cNvSpPr>
          <p:nvPr>
            <p:ph type="dt" sz="half" idx="10"/>
          </p:nvPr>
        </p:nvSpPr>
        <p:spPr/>
        <p:txBody>
          <a:bodyPr/>
          <a:lstStyle/>
          <a:p>
            <a:fld id="{B364F73D-0725-42C1-B481-DEFC4859F00D}" type="datetimeFigureOut">
              <a:rPr lang="en-US" smtClean="0"/>
              <a:t>1/21/2025</a:t>
            </a:fld>
            <a:endParaRPr lang="en-US"/>
          </a:p>
        </p:txBody>
      </p:sp>
      <p:sp>
        <p:nvSpPr>
          <p:cNvPr id="5" name="Footer Placeholder 4">
            <a:extLst>
              <a:ext uri="{FF2B5EF4-FFF2-40B4-BE49-F238E27FC236}">
                <a16:creationId xmlns:a16="http://schemas.microsoft.com/office/drawing/2014/main" id="{C8F43551-5B92-3BAB-9959-02F7C152E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ECE5F4-E00C-10DA-D584-A6E730F78E38}"/>
              </a:ext>
            </a:extLst>
          </p:cNvPr>
          <p:cNvSpPr>
            <a:spLocks noGrp="1"/>
          </p:cNvSpPr>
          <p:nvPr>
            <p:ph type="sldNum" sz="quarter" idx="12"/>
          </p:nvPr>
        </p:nvSpPr>
        <p:spPr/>
        <p:txBody>
          <a:bodyPr/>
          <a:lstStyle/>
          <a:p>
            <a:fld id="{15AEF1E0-BA86-4D3F-A9BD-2E4A659BBB5B}" type="slidenum">
              <a:rPr lang="en-US" smtClean="0"/>
              <a:t>‹#›</a:t>
            </a:fld>
            <a:endParaRPr lang="en-US"/>
          </a:p>
        </p:txBody>
      </p:sp>
    </p:spTree>
    <p:extLst>
      <p:ext uri="{BB962C8B-B14F-4D97-AF65-F5344CB8AC3E}">
        <p14:creationId xmlns:p14="http://schemas.microsoft.com/office/powerpoint/2010/main" val="1273212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A255F-7D42-92CF-6841-0A23D0589EA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0DEE9AA-04B8-726D-1A91-EB2F9DFDAC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F1E699-5670-5124-502A-3C01A7E3F89C}"/>
              </a:ext>
            </a:extLst>
          </p:cNvPr>
          <p:cNvSpPr>
            <a:spLocks noGrp="1"/>
          </p:cNvSpPr>
          <p:nvPr>
            <p:ph type="dt" sz="half" idx="10"/>
          </p:nvPr>
        </p:nvSpPr>
        <p:spPr/>
        <p:txBody>
          <a:bodyPr/>
          <a:lstStyle/>
          <a:p>
            <a:fld id="{B364F73D-0725-42C1-B481-DEFC4859F00D}" type="datetimeFigureOut">
              <a:rPr lang="en-US" smtClean="0"/>
              <a:t>1/21/2025</a:t>
            </a:fld>
            <a:endParaRPr lang="en-US"/>
          </a:p>
        </p:txBody>
      </p:sp>
      <p:sp>
        <p:nvSpPr>
          <p:cNvPr id="5" name="Footer Placeholder 4">
            <a:extLst>
              <a:ext uri="{FF2B5EF4-FFF2-40B4-BE49-F238E27FC236}">
                <a16:creationId xmlns:a16="http://schemas.microsoft.com/office/drawing/2014/main" id="{53DB7520-90A5-2E7A-4397-76E94AE0C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AF66B1-8F1F-56A6-7EEE-22C791C04A17}"/>
              </a:ext>
            </a:extLst>
          </p:cNvPr>
          <p:cNvSpPr>
            <a:spLocks noGrp="1"/>
          </p:cNvSpPr>
          <p:nvPr>
            <p:ph type="sldNum" sz="quarter" idx="12"/>
          </p:nvPr>
        </p:nvSpPr>
        <p:spPr/>
        <p:txBody>
          <a:bodyPr/>
          <a:lstStyle/>
          <a:p>
            <a:fld id="{15AEF1E0-BA86-4D3F-A9BD-2E4A659BBB5B}" type="slidenum">
              <a:rPr lang="en-US" smtClean="0"/>
              <a:t>‹#›</a:t>
            </a:fld>
            <a:endParaRPr lang="en-US"/>
          </a:p>
        </p:txBody>
      </p:sp>
    </p:spTree>
    <p:extLst>
      <p:ext uri="{BB962C8B-B14F-4D97-AF65-F5344CB8AC3E}">
        <p14:creationId xmlns:p14="http://schemas.microsoft.com/office/powerpoint/2010/main" val="3012059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1B7B3D-CFEC-A456-A484-AE951260588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010B4FB-AE10-1CC3-C188-27D3E423D1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751A80-F7E2-A806-60EE-62DA3FDAAA07}"/>
              </a:ext>
            </a:extLst>
          </p:cNvPr>
          <p:cNvSpPr>
            <a:spLocks noGrp="1"/>
          </p:cNvSpPr>
          <p:nvPr>
            <p:ph type="dt" sz="half" idx="10"/>
          </p:nvPr>
        </p:nvSpPr>
        <p:spPr/>
        <p:txBody>
          <a:bodyPr/>
          <a:lstStyle/>
          <a:p>
            <a:fld id="{B364F73D-0725-42C1-B481-DEFC4859F00D}" type="datetimeFigureOut">
              <a:rPr lang="en-US" smtClean="0"/>
              <a:t>1/21/2025</a:t>
            </a:fld>
            <a:endParaRPr lang="en-US"/>
          </a:p>
        </p:txBody>
      </p:sp>
      <p:sp>
        <p:nvSpPr>
          <p:cNvPr id="5" name="Footer Placeholder 4">
            <a:extLst>
              <a:ext uri="{FF2B5EF4-FFF2-40B4-BE49-F238E27FC236}">
                <a16:creationId xmlns:a16="http://schemas.microsoft.com/office/drawing/2014/main" id="{EA35DFDC-8C6E-C2F2-3ADA-704A08B23F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9B34EB-3017-3E2E-AD5F-1D36048DB426}"/>
              </a:ext>
            </a:extLst>
          </p:cNvPr>
          <p:cNvSpPr>
            <a:spLocks noGrp="1"/>
          </p:cNvSpPr>
          <p:nvPr>
            <p:ph type="sldNum" sz="quarter" idx="12"/>
          </p:nvPr>
        </p:nvSpPr>
        <p:spPr/>
        <p:txBody>
          <a:bodyPr/>
          <a:lstStyle/>
          <a:p>
            <a:fld id="{15AEF1E0-BA86-4D3F-A9BD-2E4A659BBB5B}" type="slidenum">
              <a:rPr lang="en-US" smtClean="0"/>
              <a:t>‹#›</a:t>
            </a:fld>
            <a:endParaRPr lang="en-US"/>
          </a:p>
        </p:txBody>
      </p:sp>
    </p:spTree>
    <p:extLst>
      <p:ext uri="{BB962C8B-B14F-4D97-AF65-F5344CB8AC3E}">
        <p14:creationId xmlns:p14="http://schemas.microsoft.com/office/powerpoint/2010/main" val="29052993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38203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93490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6">
            <a:extLst>
              <a:ext uri="{FF2B5EF4-FFF2-40B4-BE49-F238E27FC236}">
                <a16:creationId xmlns:a16="http://schemas.microsoft.com/office/drawing/2014/main" id="{689FBFE6-E7AD-40DE-88B8-794C73F956C5}"/>
              </a:ext>
            </a:extLst>
          </p:cNvPr>
          <p:cNvSpPr>
            <a:spLocks noGrp="1"/>
          </p:cNvSpPr>
          <p:nvPr>
            <p:ph type="title" hasCustomPrompt="1"/>
          </p:nvPr>
        </p:nvSpPr>
        <p:spPr>
          <a:xfrm>
            <a:off x="4681727" y="224918"/>
            <a:ext cx="7196836" cy="451739"/>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Title 5: ……………………………………</a:t>
            </a:r>
          </a:p>
        </p:txBody>
      </p:sp>
      <p:sp>
        <p:nvSpPr>
          <p:cNvPr id="12" name="Text Placeholder 7">
            <a:extLst>
              <a:ext uri="{FF2B5EF4-FFF2-40B4-BE49-F238E27FC236}">
                <a16:creationId xmlns:a16="http://schemas.microsoft.com/office/drawing/2014/main" id="{1C2ED7A5-CBB5-4B5C-BD2A-3596087A71FA}"/>
              </a:ext>
            </a:extLst>
          </p:cNvPr>
          <p:cNvSpPr>
            <a:spLocks noGrp="1"/>
          </p:cNvSpPr>
          <p:nvPr>
            <p:ph type="body" sz="quarter" idx="13"/>
          </p:nvPr>
        </p:nvSpPr>
        <p:spPr>
          <a:xfrm>
            <a:off x="4699001" y="1011238"/>
            <a:ext cx="7179563" cy="552926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E21F2271-B488-4DC9-A50E-592D82F22CE9}"/>
              </a:ext>
            </a:extLst>
          </p:cNvPr>
          <p:cNvSpPr>
            <a:spLocks noGrp="1"/>
          </p:cNvSpPr>
          <p:nvPr>
            <p:ph type="dt" sz="half" idx="10"/>
          </p:nvPr>
        </p:nvSpPr>
        <p:spPr>
          <a:xfrm>
            <a:off x="838200" y="6565258"/>
            <a:ext cx="27432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1/21/2025</a:t>
            </a:fld>
            <a:endParaRPr lang="en-US"/>
          </a:p>
        </p:txBody>
      </p:sp>
      <p:sp>
        <p:nvSpPr>
          <p:cNvPr id="14" name="Footer Placeholder 4">
            <a:extLst>
              <a:ext uri="{FF2B5EF4-FFF2-40B4-BE49-F238E27FC236}">
                <a16:creationId xmlns:a16="http://schemas.microsoft.com/office/drawing/2014/main" id="{706E966D-F219-41DE-82BF-3F3121B7DCCC}"/>
              </a:ext>
            </a:extLst>
          </p:cNvPr>
          <p:cNvSpPr>
            <a:spLocks noGrp="1"/>
          </p:cNvSpPr>
          <p:nvPr>
            <p:ph type="ftr" sz="quarter" idx="11"/>
          </p:nvPr>
        </p:nvSpPr>
        <p:spPr>
          <a:xfrm>
            <a:off x="4038600" y="6565258"/>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AF61A491-C108-489A-B2EA-9FC27DAD4D24}"/>
              </a:ext>
            </a:extLst>
          </p:cNvPr>
          <p:cNvSpPr>
            <a:spLocks noGrp="1"/>
          </p:cNvSpPr>
          <p:nvPr>
            <p:ph type="sldNum" sz="quarter" idx="12"/>
          </p:nvPr>
        </p:nvSpPr>
        <p:spPr>
          <a:xfrm>
            <a:off x="9156511" y="6572127"/>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21486762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565258"/>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1/21/2025</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565258"/>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572127"/>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313436" y="78614"/>
            <a:ext cx="11565128"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313436" y="841248"/>
            <a:ext cx="11565467"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75165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838200" y="6565258"/>
            <a:ext cx="27432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1/21/2025</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4038600" y="6565258"/>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9156511" y="6572127"/>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79431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E2DF0-9128-144C-C62A-CF7C84148D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C1F3B2-9C82-23F4-8DB5-75EA8D589BF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EBEFBC-8C8E-CD74-71CB-2C4E29C626CC}"/>
              </a:ext>
            </a:extLst>
          </p:cNvPr>
          <p:cNvSpPr>
            <a:spLocks noGrp="1"/>
          </p:cNvSpPr>
          <p:nvPr>
            <p:ph type="dt" sz="half" idx="10"/>
          </p:nvPr>
        </p:nvSpPr>
        <p:spPr/>
        <p:txBody>
          <a:bodyPr/>
          <a:lstStyle/>
          <a:p>
            <a:fld id="{B364F73D-0725-42C1-B481-DEFC4859F00D}" type="datetimeFigureOut">
              <a:rPr lang="en-US" smtClean="0"/>
              <a:t>1/21/2025</a:t>
            </a:fld>
            <a:endParaRPr lang="en-US"/>
          </a:p>
        </p:txBody>
      </p:sp>
      <p:sp>
        <p:nvSpPr>
          <p:cNvPr id="5" name="Footer Placeholder 4">
            <a:extLst>
              <a:ext uri="{FF2B5EF4-FFF2-40B4-BE49-F238E27FC236}">
                <a16:creationId xmlns:a16="http://schemas.microsoft.com/office/drawing/2014/main" id="{C4A02877-E780-0811-9AF2-2D5753B117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A7C6C3-D90A-A651-3FB7-6B2459CC2B7E}"/>
              </a:ext>
            </a:extLst>
          </p:cNvPr>
          <p:cNvSpPr>
            <a:spLocks noGrp="1"/>
          </p:cNvSpPr>
          <p:nvPr>
            <p:ph type="sldNum" sz="quarter" idx="12"/>
          </p:nvPr>
        </p:nvSpPr>
        <p:spPr/>
        <p:txBody>
          <a:bodyPr/>
          <a:lstStyle/>
          <a:p>
            <a:fld id="{15AEF1E0-BA86-4D3F-A9BD-2E4A659BBB5B}" type="slidenum">
              <a:rPr lang="en-US" smtClean="0"/>
              <a:t>‹#›</a:t>
            </a:fld>
            <a:endParaRPr lang="en-US"/>
          </a:p>
        </p:txBody>
      </p:sp>
    </p:spTree>
    <p:extLst>
      <p:ext uri="{BB962C8B-B14F-4D97-AF65-F5344CB8AC3E}">
        <p14:creationId xmlns:p14="http://schemas.microsoft.com/office/powerpoint/2010/main" val="3453052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C3365-DF63-9CC7-A685-86ABA3A8CFE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17E444-A864-09B0-2D0D-D600E461B56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68B640-483E-16F4-32F1-58A2567B7B5B}"/>
              </a:ext>
            </a:extLst>
          </p:cNvPr>
          <p:cNvSpPr>
            <a:spLocks noGrp="1"/>
          </p:cNvSpPr>
          <p:nvPr>
            <p:ph type="dt" sz="half" idx="10"/>
          </p:nvPr>
        </p:nvSpPr>
        <p:spPr/>
        <p:txBody>
          <a:bodyPr/>
          <a:lstStyle/>
          <a:p>
            <a:fld id="{B364F73D-0725-42C1-B481-DEFC4859F00D}" type="datetimeFigureOut">
              <a:rPr lang="en-US" smtClean="0"/>
              <a:t>1/21/2025</a:t>
            </a:fld>
            <a:endParaRPr lang="en-US"/>
          </a:p>
        </p:txBody>
      </p:sp>
      <p:sp>
        <p:nvSpPr>
          <p:cNvPr id="5" name="Footer Placeholder 4">
            <a:extLst>
              <a:ext uri="{FF2B5EF4-FFF2-40B4-BE49-F238E27FC236}">
                <a16:creationId xmlns:a16="http://schemas.microsoft.com/office/drawing/2014/main" id="{81B68F36-0BC9-6929-A6AF-4BC54933A5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D0D6CF-EA8F-A754-A79B-D7E336B66694}"/>
              </a:ext>
            </a:extLst>
          </p:cNvPr>
          <p:cNvSpPr>
            <a:spLocks noGrp="1"/>
          </p:cNvSpPr>
          <p:nvPr>
            <p:ph type="sldNum" sz="quarter" idx="12"/>
          </p:nvPr>
        </p:nvSpPr>
        <p:spPr/>
        <p:txBody>
          <a:bodyPr/>
          <a:lstStyle/>
          <a:p>
            <a:fld id="{15AEF1E0-BA86-4D3F-A9BD-2E4A659BBB5B}" type="slidenum">
              <a:rPr lang="en-US" smtClean="0"/>
              <a:t>‹#›</a:t>
            </a:fld>
            <a:endParaRPr lang="en-US"/>
          </a:p>
        </p:txBody>
      </p:sp>
    </p:spTree>
    <p:extLst>
      <p:ext uri="{BB962C8B-B14F-4D97-AF65-F5344CB8AC3E}">
        <p14:creationId xmlns:p14="http://schemas.microsoft.com/office/powerpoint/2010/main" val="3805971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280F9-DE54-2D4A-4F26-9AA6903F4B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CC9AAD-10A7-55A5-B481-304D0E90C7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E34689E-B23F-B73E-97F7-EDD03CE475B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887D18-FA10-C98E-AF23-7E163F385DB5}"/>
              </a:ext>
            </a:extLst>
          </p:cNvPr>
          <p:cNvSpPr>
            <a:spLocks noGrp="1"/>
          </p:cNvSpPr>
          <p:nvPr>
            <p:ph type="dt" sz="half" idx="10"/>
          </p:nvPr>
        </p:nvSpPr>
        <p:spPr/>
        <p:txBody>
          <a:bodyPr/>
          <a:lstStyle/>
          <a:p>
            <a:fld id="{B364F73D-0725-42C1-B481-DEFC4859F00D}" type="datetimeFigureOut">
              <a:rPr lang="en-US" smtClean="0"/>
              <a:t>1/21/2025</a:t>
            </a:fld>
            <a:endParaRPr lang="en-US"/>
          </a:p>
        </p:txBody>
      </p:sp>
      <p:sp>
        <p:nvSpPr>
          <p:cNvPr id="6" name="Footer Placeholder 5">
            <a:extLst>
              <a:ext uri="{FF2B5EF4-FFF2-40B4-BE49-F238E27FC236}">
                <a16:creationId xmlns:a16="http://schemas.microsoft.com/office/drawing/2014/main" id="{1B0C2F3B-2450-25E2-B8C9-8AE54E9F9B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85B042-4D93-72C7-EEBA-F7160EF5720A}"/>
              </a:ext>
            </a:extLst>
          </p:cNvPr>
          <p:cNvSpPr>
            <a:spLocks noGrp="1"/>
          </p:cNvSpPr>
          <p:nvPr>
            <p:ph type="sldNum" sz="quarter" idx="12"/>
          </p:nvPr>
        </p:nvSpPr>
        <p:spPr/>
        <p:txBody>
          <a:bodyPr/>
          <a:lstStyle/>
          <a:p>
            <a:fld id="{15AEF1E0-BA86-4D3F-A9BD-2E4A659BBB5B}" type="slidenum">
              <a:rPr lang="en-US" smtClean="0"/>
              <a:t>‹#›</a:t>
            </a:fld>
            <a:endParaRPr lang="en-US"/>
          </a:p>
        </p:txBody>
      </p:sp>
    </p:spTree>
    <p:extLst>
      <p:ext uri="{BB962C8B-B14F-4D97-AF65-F5344CB8AC3E}">
        <p14:creationId xmlns:p14="http://schemas.microsoft.com/office/powerpoint/2010/main" val="113492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F7DA4-2FC5-2BAE-D92F-3E913DC6FA9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62E192-E259-A778-C4B3-B0AE159B66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F8D517-4E08-B6C4-C3CC-E55E33E5B5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2294D7-9058-87EF-2DEC-0959DF12DE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7FBF36-17A1-0D61-2571-8FD3570D01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E02953-6E65-3EFB-B851-06897250C18B}"/>
              </a:ext>
            </a:extLst>
          </p:cNvPr>
          <p:cNvSpPr>
            <a:spLocks noGrp="1"/>
          </p:cNvSpPr>
          <p:nvPr>
            <p:ph type="dt" sz="half" idx="10"/>
          </p:nvPr>
        </p:nvSpPr>
        <p:spPr/>
        <p:txBody>
          <a:bodyPr/>
          <a:lstStyle/>
          <a:p>
            <a:fld id="{B364F73D-0725-42C1-B481-DEFC4859F00D}" type="datetimeFigureOut">
              <a:rPr lang="en-US" smtClean="0"/>
              <a:t>1/21/2025</a:t>
            </a:fld>
            <a:endParaRPr lang="en-US"/>
          </a:p>
        </p:txBody>
      </p:sp>
      <p:sp>
        <p:nvSpPr>
          <p:cNvPr id="8" name="Footer Placeholder 7">
            <a:extLst>
              <a:ext uri="{FF2B5EF4-FFF2-40B4-BE49-F238E27FC236}">
                <a16:creationId xmlns:a16="http://schemas.microsoft.com/office/drawing/2014/main" id="{5C590C20-35AA-4A67-E1F5-B8004EB38B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B4D415C-957D-24A7-8DEF-E3CF440F6858}"/>
              </a:ext>
            </a:extLst>
          </p:cNvPr>
          <p:cNvSpPr>
            <a:spLocks noGrp="1"/>
          </p:cNvSpPr>
          <p:nvPr>
            <p:ph type="sldNum" sz="quarter" idx="12"/>
          </p:nvPr>
        </p:nvSpPr>
        <p:spPr/>
        <p:txBody>
          <a:bodyPr/>
          <a:lstStyle/>
          <a:p>
            <a:fld id="{15AEF1E0-BA86-4D3F-A9BD-2E4A659BBB5B}" type="slidenum">
              <a:rPr lang="en-US" smtClean="0"/>
              <a:t>‹#›</a:t>
            </a:fld>
            <a:endParaRPr lang="en-US"/>
          </a:p>
        </p:txBody>
      </p:sp>
    </p:spTree>
    <p:extLst>
      <p:ext uri="{BB962C8B-B14F-4D97-AF65-F5344CB8AC3E}">
        <p14:creationId xmlns:p14="http://schemas.microsoft.com/office/powerpoint/2010/main" val="2688375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6DE95-CC62-BDB9-0F9B-03895F2A0F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7379D6-4B9F-CA45-B829-416FB4F499FD}"/>
              </a:ext>
            </a:extLst>
          </p:cNvPr>
          <p:cNvSpPr>
            <a:spLocks noGrp="1"/>
          </p:cNvSpPr>
          <p:nvPr>
            <p:ph type="dt" sz="half" idx="10"/>
          </p:nvPr>
        </p:nvSpPr>
        <p:spPr/>
        <p:txBody>
          <a:bodyPr/>
          <a:lstStyle/>
          <a:p>
            <a:fld id="{B364F73D-0725-42C1-B481-DEFC4859F00D}" type="datetimeFigureOut">
              <a:rPr lang="en-US" smtClean="0"/>
              <a:t>1/21/2025</a:t>
            </a:fld>
            <a:endParaRPr lang="en-US"/>
          </a:p>
        </p:txBody>
      </p:sp>
      <p:sp>
        <p:nvSpPr>
          <p:cNvPr id="4" name="Footer Placeholder 3">
            <a:extLst>
              <a:ext uri="{FF2B5EF4-FFF2-40B4-BE49-F238E27FC236}">
                <a16:creationId xmlns:a16="http://schemas.microsoft.com/office/drawing/2014/main" id="{9A9879C5-B1E6-8C2F-7398-2C86743945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D76E6C2-67E3-EC5F-285F-F35CB350C04A}"/>
              </a:ext>
            </a:extLst>
          </p:cNvPr>
          <p:cNvSpPr>
            <a:spLocks noGrp="1"/>
          </p:cNvSpPr>
          <p:nvPr>
            <p:ph type="sldNum" sz="quarter" idx="12"/>
          </p:nvPr>
        </p:nvSpPr>
        <p:spPr/>
        <p:txBody>
          <a:bodyPr/>
          <a:lstStyle/>
          <a:p>
            <a:fld id="{15AEF1E0-BA86-4D3F-A9BD-2E4A659BBB5B}" type="slidenum">
              <a:rPr lang="en-US" smtClean="0"/>
              <a:t>‹#›</a:t>
            </a:fld>
            <a:endParaRPr lang="en-US"/>
          </a:p>
        </p:txBody>
      </p:sp>
    </p:spTree>
    <p:extLst>
      <p:ext uri="{BB962C8B-B14F-4D97-AF65-F5344CB8AC3E}">
        <p14:creationId xmlns:p14="http://schemas.microsoft.com/office/powerpoint/2010/main" val="4136832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B6F763-D8ED-17A8-3415-FEACD07F388D}"/>
              </a:ext>
            </a:extLst>
          </p:cNvPr>
          <p:cNvSpPr>
            <a:spLocks noGrp="1"/>
          </p:cNvSpPr>
          <p:nvPr>
            <p:ph type="dt" sz="half" idx="10"/>
          </p:nvPr>
        </p:nvSpPr>
        <p:spPr/>
        <p:txBody>
          <a:bodyPr/>
          <a:lstStyle/>
          <a:p>
            <a:fld id="{B364F73D-0725-42C1-B481-DEFC4859F00D}" type="datetimeFigureOut">
              <a:rPr lang="en-US" smtClean="0"/>
              <a:t>1/21/2025</a:t>
            </a:fld>
            <a:endParaRPr lang="en-US"/>
          </a:p>
        </p:txBody>
      </p:sp>
      <p:sp>
        <p:nvSpPr>
          <p:cNvPr id="3" name="Footer Placeholder 2">
            <a:extLst>
              <a:ext uri="{FF2B5EF4-FFF2-40B4-BE49-F238E27FC236}">
                <a16:creationId xmlns:a16="http://schemas.microsoft.com/office/drawing/2014/main" id="{BA26AC93-8B35-2993-635C-7E3D2E5F70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A2F2E94-2C35-326C-ADCB-C7E87EFC3694}"/>
              </a:ext>
            </a:extLst>
          </p:cNvPr>
          <p:cNvSpPr>
            <a:spLocks noGrp="1"/>
          </p:cNvSpPr>
          <p:nvPr>
            <p:ph type="sldNum" sz="quarter" idx="12"/>
          </p:nvPr>
        </p:nvSpPr>
        <p:spPr/>
        <p:txBody>
          <a:bodyPr/>
          <a:lstStyle/>
          <a:p>
            <a:fld id="{15AEF1E0-BA86-4D3F-A9BD-2E4A659BBB5B}" type="slidenum">
              <a:rPr lang="en-US" smtClean="0"/>
              <a:t>‹#›</a:t>
            </a:fld>
            <a:endParaRPr lang="en-US"/>
          </a:p>
        </p:txBody>
      </p:sp>
    </p:spTree>
    <p:extLst>
      <p:ext uri="{BB962C8B-B14F-4D97-AF65-F5344CB8AC3E}">
        <p14:creationId xmlns:p14="http://schemas.microsoft.com/office/powerpoint/2010/main" val="3497498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EBAF2-1537-85F3-E969-008C8839B3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FDEC94-4DAD-EE50-887F-DB48B800F4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025DBB2-5733-279E-EAD0-C98D6A4961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E6855D-D7C4-C0CB-5425-E61708F4D334}"/>
              </a:ext>
            </a:extLst>
          </p:cNvPr>
          <p:cNvSpPr>
            <a:spLocks noGrp="1"/>
          </p:cNvSpPr>
          <p:nvPr>
            <p:ph type="dt" sz="half" idx="10"/>
          </p:nvPr>
        </p:nvSpPr>
        <p:spPr/>
        <p:txBody>
          <a:bodyPr/>
          <a:lstStyle/>
          <a:p>
            <a:fld id="{B364F73D-0725-42C1-B481-DEFC4859F00D}" type="datetimeFigureOut">
              <a:rPr lang="en-US" smtClean="0"/>
              <a:t>1/21/2025</a:t>
            </a:fld>
            <a:endParaRPr lang="en-US"/>
          </a:p>
        </p:txBody>
      </p:sp>
      <p:sp>
        <p:nvSpPr>
          <p:cNvPr id="6" name="Footer Placeholder 5">
            <a:extLst>
              <a:ext uri="{FF2B5EF4-FFF2-40B4-BE49-F238E27FC236}">
                <a16:creationId xmlns:a16="http://schemas.microsoft.com/office/drawing/2014/main" id="{3A2038F1-9EE4-C95E-8BCA-4F452E847B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0AD070-AB7E-E514-8DEF-85F7E6133012}"/>
              </a:ext>
            </a:extLst>
          </p:cNvPr>
          <p:cNvSpPr>
            <a:spLocks noGrp="1"/>
          </p:cNvSpPr>
          <p:nvPr>
            <p:ph type="sldNum" sz="quarter" idx="12"/>
          </p:nvPr>
        </p:nvSpPr>
        <p:spPr/>
        <p:txBody>
          <a:bodyPr/>
          <a:lstStyle/>
          <a:p>
            <a:fld id="{15AEF1E0-BA86-4D3F-A9BD-2E4A659BBB5B}" type="slidenum">
              <a:rPr lang="en-US" smtClean="0"/>
              <a:t>‹#›</a:t>
            </a:fld>
            <a:endParaRPr lang="en-US"/>
          </a:p>
        </p:txBody>
      </p:sp>
    </p:spTree>
    <p:extLst>
      <p:ext uri="{BB962C8B-B14F-4D97-AF65-F5344CB8AC3E}">
        <p14:creationId xmlns:p14="http://schemas.microsoft.com/office/powerpoint/2010/main" val="3538824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82639-6692-883C-0188-E125F271CA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3EEC741-F2B2-8D76-9E9E-6F2E5B9CD5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18E6C4D-1DCB-2FB5-7FF2-037473DFD7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752CC5-FADC-DB71-7224-8A70DD81A3D6}"/>
              </a:ext>
            </a:extLst>
          </p:cNvPr>
          <p:cNvSpPr>
            <a:spLocks noGrp="1"/>
          </p:cNvSpPr>
          <p:nvPr>
            <p:ph type="dt" sz="half" idx="10"/>
          </p:nvPr>
        </p:nvSpPr>
        <p:spPr/>
        <p:txBody>
          <a:bodyPr/>
          <a:lstStyle/>
          <a:p>
            <a:fld id="{B364F73D-0725-42C1-B481-DEFC4859F00D}" type="datetimeFigureOut">
              <a:rPr lang="en-US" smtClean="0"/>
              <a:t>1/21/2025</a:t>
            </a:fld>
            <a:endParaRPr lang="en-US"/>
          </a:p>
        </p:txBody>
      </p:sp>
      <p:sp>
        <p:nvSpPr>
          <p:cNvPr id="6" name="Footer Placeholder 5">
            <a:extLst>
              <a:ext uri="{FF2B5EF4-FFF2-40B4-BE49-F238E27FC236}">
                <a16:creationId xmlns:a16="http://schemas.microsoft.com/office/drawing/2014/main" id="{7111E1E8-7774-6480-7241-005315262C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F1429A-3D47-F5BE-8EF0-0D0ACB4BC0C7}"/>
              </a:ext>
            </a:extLst>
          </p:cNvPr>
          <p:cNvSpPr>
            <a:spLocks noGrp="1"/>
          </p:cNvSpPr>
          <p:nvPr>
            <p:ph type="sldNum" sz="quarter" idx="12"/>
          </p:nvPr>
        </p:nvSpPr>
        <p:spPr/>
        <p:txBody>
          <a:bodyPr/>
          <a:lstStyle/>
          <a:p>
            <a:fld id="{15AEF1E0-BA86-4D3F-A9BD-2E4A659BBB5B}" type="slidenum">
              <a:rPr lang="en-US" smtClean="0"/>
              <a:t>‹#›</a:t>
            </a:fld>
            <a:endParaRPr lang="en-US"/>
          </a:p>
        </p:txBody>
      </p:sp>
    </p:spTree>
    <p:extLst>
      <p:ext uri="{BB962C8B-B14F-4D97-AF65-F5344CB8AC3E}">
        <p14:creationId xmlns:p14="http://schemas.microsoft.com/office/powerpoint/2010/main" val="981974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4F293F-7223-F3FC-A9B3-D5F418D65E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FFB97E7-3266-31F1-B9CD-5BA6DE6694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74703D-604D-D8C3-0F98-736591276C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364F73D-0725-42C1-B481-DEFC4859F00D}" type="datetimeFigureOut">
              <a:rPr lang="en-US" smtClean="0"/>
              <a:t>1/21/2025</a:t>
            </a:fld>
            <a:endParaRPr lang="en-US"/>
          </a:p>
        </p:txBody>
      </p:sp>
      <p:sp>
        <p:nvSpPr>
          <p:cNvPr id="5" name="Footer Placeholder 4">
            <a:extLst>
              <a:ext uri="{FF2B5EF4-FFF2-40B4-BE49-F238E27FC236}">
                <a16:creationId xmlns:a16="http://schemas.microsoft.com/office/drawing/2014/main" id="{1A74C43A-FB43-31F6-F3D9-557FD4821B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690EEEE-4E3A-3290-4D41-F3A529E111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5AEF1E0-BA86-4D3F-A9BD-2E4A659BBB5B}" type="slidenum">
              <a:rPr lang="en-US" smtClean="0"/>
              <a:t>‹#›</a:t>
            </a:fld>
            <a:endParaRPr lang="en-US"/>
          </a:p>
        </p:txBody>
      </p:sp>
    </p:spTree>
    <p:extLst>
      <p:ext uri="{BB962C8B-B14F-4D97-AF65-F5344CB8AC3E}">
        <p14:creationId xmlns:p14="http://schemas.microsoft.com/office/powerpoint/2010/main" val="9024367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jpeg"/><Relationship Id="rId1" Type="http://schemas.openxmlformats.org/officeDocument/2006/relationships/slideLayout" Target="../slideLayouts/slideLayout15.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s://nshopvn.com/product/pin-cuc-ao-cr2032-3volt/" TargetMode="Externa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7.png"/><Relationship Id="rId1" Type="http://schemas.openxmlformats.org/officeDocument/2006/relationships/slideLayout" Target="../slideLayouts/slideLayout15.xml"/><Relationship Id="rId4" Type="http://schemas.openxmlformats.org/officeDocument/2006/relationships/image" Target="../media/image35.jp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5.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39.jp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30.png"/><Relationship Id="rId1" Type="http://schemas.openxmlformats.org/officeDocument/2006/relationships/slideLayout" Target="../slideLayouts/slideLayout15.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3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32.png"/><Relationship Id="rId1" Type="http://schemas.openxmlformats.org/officeDocument/2006/relationships/slideLayout" Target="../slideLayouts/slideLayout15.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5.xml"/><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086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C9BA2E-65A6-78F3-BDD4-40E5FC59F7F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FB04FC-C34A-419C-FD0D-01026FC76F63}"/>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3" name="Title 2">
            <a:extLst>
              <a:ext uri="{FF2B5EF4-FFF2-40B4-BE49-F238E27FC236}">
                <a16:creationId xmlns:a16="http://schemas.microsoft.com/office/drawing/2014/main" id="{E029084B-26AA-45D9-D011-F5EC03BBEECF}"/>
              </a:ext>
            </a:extLst>
          </p:cNvPr>
          <p:cNvSpPr>
            <a:spLocks noGrp="1"/>
          </p:cNvSpPr>
          <p:nvPr>
            <p:ph type="title"/>
          </p:nvPr>
        </p:nvSpPr>
        <p:spPr/>
        <p:txBody>
          <a:bodyPr>
            <a:noAutofit/>
          </a:bodyPr>
          <a:lstStyle/>
          <a:p>
            <a:r>
              <a:rPr lang="en-US" sz="3200" dirty="0">
                <a:latin typeface="Arial" panose="020B0604020202020204" pitchFamily="34" charset="0"/>
                <a:cs typeface="Arial" panose="020B0604020202020204" pitchFamily="34" charset="0"/>
              </a:rPr>
              <a:t>II. </a:t>
            </a:r>
            <a:r>
              <a:rPr lang="en-US" sz="3200" dirty="0" err="1">
                <a:latin typeface="Arial" panose="020B0604020202020204" pitchFamily="34" charset="0"/>
                <a:cs typeface="Arial" panose="020B0604020202020204" pitchFamily="34" charset="0"/>
              </a:rPr>
              <a:t>Tổng</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quan</a:t>
            </a:r>
            <a:r>
              <a:rPr lang="en-US" sz="3200" dirty="0">
                <a:latin typeface="Arial" panose="020B0604020202020204" pitchFamily="34" charset="0"/>
                <a:cs typeface="Arial" panose="020B0604020202020204" pitchFamily="34" charset="0"/>
              </a:rPr>
              <a:t> LoRa </a:t>
            </a:r>
            <a:r>
              <a:rPr lang="en-US" sz="3200" dirty="0" err="1">
                <a:latin typeface="Arial" panose="020B0604020202020204" pitchFamily="34" charset="0"/>
                <a:cs typeface="Arial" panose="020B0604020202020204" pitchFamily="34" charset="0"/>
              </a:rPr>
              <a:t>và</a:t>
            </a:r>
            <a:r>
              <a:rPr lang="en-US" sz="3200" dirty="0">
                <a:latin typeface="Arial" panose="020B0604020202020204" pitchFamily="34" charset="0"/>
                <a:cs typeface="Arial" panose="020B0604020202020204" pitchFamily="34" charset="0"/>
              </a:rPr>
              <a:t> module Ra-02</a:t>
            </a:r>
            <a:endParaRPr lang="en-US" sz="3200" dirty="0"/>
          </a:p>
        </p:txBody>
      </p:sp>
      <p:sp>
        <p:nvSpPr>
          <p:cNvPr id="4" name="TextBox 3">
            <a:extLst>
              <a:ext uri="{FF2B5EF4-FFF2-40B4-BE49-F238E27FC236}">
                <a16:creationId xmlns:a16="http://schemas.microsoft.com/office/drawing/2014/main" id="{10F1CCFE-88C8-E83E-15CA-45007F7C45D2}"/>
              </a:ext>
            </a:extLst>
          </p:cNvPr>
          <p:cNvSpPr txBox="1"/>
          <p:nvPr/>
        </p:nvSpPr>
        <p:spPr>
          <a:xfrm>
            <a:off x="499862" y="937459"/>
            <a:ext cx="6765096" cy="2092881"/>
          </a:xfrm>
          <a:prstGeom prst="rect">
            <a:avLst/>
          </a:prstGeom>
          <a:noFill/>
        </p:spPr>
        <p:txBody>
          <a:bodyPr wrap="square" rtlCol="0">
            <a:spAutoFit/>
          </a:bodyPr>
          <a:lstStyle/>
          <a:p>
            <a:r>
              <a:rPr lang="en-US" sz="2000" b="1" dirty="0" err="1">
                <a:latin typeface="Arial" panose="020B0604020202020204" pitchFamily="34" charset="0"/>
                <a:cs typeface="Arial" panose="020B0604020202020204" pitchFamily="34" charset="0"/>
              </a:rPr>
              <a:t>Đặc</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điểm</a:t>
            </a:r>
            <a:r>
              <a:rPr lang="en-US" sz="2000" b="1" dirty="0">
                <a:latin typeface="Arial" panose="020B0604020202020204" pitchFamily="34" charset="0"/>
                <a:cs typeface="Arial" panose="020B0604020202020204" pitchFamily="34" charset="0"/>
              </a:rPr>
              <a:t> m</a:t>
            </a:r>
            <a:r>
              <a:rPr lang="vi-VN" sz="2000" b="1" dirty="0">
                <a:latin typeface="Arial" panose="020B0604020202020204" pitchFamily="34" charset="0"/>
                <a:cs typeface="Arial" panose="020B0604020202020204" pitchFamily="34" charset="0"/>
              </a:rPr>
              <a:t>odule Ra-0</a:t>
            </a:r>
            <a:r>
              <a:rPr lang="en-GB" sz="2000" b="1" dirty="0">
                <a:latin typeface="Arial" panose="020B0604020202020204" pitchFamily="34" charset="0"/>
                <a:cs typeface="Arial" panose="020B0604020202020204" pitchFamily="34" charset="0"/>
              </a:rPr>
              <a:t>2</a:t>
            </a:r>
            <a:endParaRPr lang="vi-VN" sz="2000" b="1" dirty="0">
              <a:latin typeface="Arial" panose="020B0604020202020204" pitchFamily="34" charset="0"/>
              <a:cs typeface="Arial" panose="020B0604020202020204" pitchFamily="34" charset="0"/>
            </a:endParaRPr>
          </a:p>
          <a:p>
            <a:pPr marL="285750" indent="-285750">
              <a:spcBef>
                <a:spcPts val="1200"/>
              </a:spcBef>
              <a:buFont typeface="Arial" panose="020B0604020202020204" pitchFamily="34" charset="0"/>
              <a:buChar char="•"/>
            </a:pPr>
            <a:r>
              <a:rPr lang="vi-VN" dirty="0">
                <a:latin typeface="Arial" panose="020B0604020202020204" pitchFamily="34" charset="0"/>
                <a:cs typeface="Arial" panose="020B0604020202020204" pitchFamily="34" charset="0"/>
              </a:rPr>
              <a:t>Điều chế: Module Ra-0</a:t>
            </a:r>
            <a:r>
              <a:rPr lang="en-GB" dirty="0">
                <a:latin typeface="Arial" panose="020B0604020202020204" pitchFamily="34" charset="0"/>
                <a:cs typeface="Arial" panose="020B0604020202020204" pitchFamily="34" charset="0"/>
              </a:rPr>
              <a:t>2</a:t>
            </a:r>
            <a:r>
              <a:rPr lang="vi-VN"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hỗ</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phương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pháp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chế</a:t>
            </a:r>
            <a:r>
              <a:rPr lang="en-US" dirty="0">
                <a:latin typeface="Arial" panose="020B0604020202020204" pitchFamily="34" charset="0"/>
                <a:cs typeface="Arial" panose="020B0604020202020204" pitchFamily="34" charset="0"/>
              </a:rPr>
              <a:t> FSK, GFSK, MSK, GMSK, LoRa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OOK</a:t>
            </a:r>
            <a:endParaRPr lang="vi-VN" dirty="0">
              <a:latin typeface="Arial" panose="020B0604020202020204" pitchFamily="34" charset="0"/>
              <a:cs typeface="Arial" panose="020B0604020202020204" pitchFamily="34" charset="0"/>
            </a:endParaRPr>
          </a:p>
          <a:p>
            <a:pPr marL="285750" indent="-285750">
              <a:spcBef>
                <a:spcPts val="1200"/>
              </a:spcBef>
              <a:buFont typeface="Arial" panose="020B0604020202020204" pitchFamily="34" charset="0"/>
              <a:buChar char="•"/>
            </a:pPr>
            <a:r>
              <a:rPr lang="vi-VN" dirty="0">
                <a:latin typeface="Arial" panose="020B0604020202020204" pitchFamily="34" charset="0"/>
                <a:cs typeface="Arial" panose="020B0604020202020204" pitchFamily="34" charset="0"/>
              </a:rPr>
              <a:t>SX1278 là một bộ phát và nhận RF (Radio Frequency) </a:t>
            </a:r>
            <a:r>
              <a:rPr lang="en-GB" dirty="0" err="1">
                <a:latin typeface="Arial" panose="020B0604020202020204" pitchFamily="34" charset="0"/>
                <a:cs typeface="Arial" panose="020B0604020202020204" pitchFamily="34" charset="0"/>
              </a:rPr>
              <a:t>của</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nhà</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sản</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xuất</a:t>
            </a:r>
            <a:r>
              <a:rPr lang="en-GB" dirty="0">
                <a:latin typeface="Arial" panose="020B0604020202020204" pitchFamily="34" charset="0"/>
                <a:cs typeface="Arial" panose="020B0604020202020204" pitchFamily="34" charset="0"/>
              </a:rPr>
              <a:t> </a:t>
            </a:r>
            <a:r>
              <a:rPr lang="vi-VN" dirty="0">
                <a:latin typeface="Arial" panose="020B0604020202020204" pitchFamily="34" charset="0"/>
                <a:cs typeface="Arial" panose="020B0604020202020204" pitchFamily="34" charset="0"/>
              </a:rPr>
              <a:t>Semtech, hoạt động trong dải tần số 433 MHz (hoặc 868 MHz, tùy thuộc vào phiên bản).</a:t>
            </a:r>
          </a:p>
        </p:txBody>
      </p:sp>
      <p:pic>
        <p:nvPicPr>
          <p:cNvPr id="1026" name="Picture 2" descr="Module RF SPI Lora SX1278 433MHz Ra-02 Ai-Thinker Breakout">
            <a:extLst>
              <a:ext uri="{FF2B5EF4-FFF2-40B4-BE49-F238E27FC236}">
                <a16:creationId xmlns:a16="http://schemas.microsoft.com/office/drawing/2014/main" id="{B0DDBDBC-7D31-AF85-850D-0423D6FC96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2029" y="1498319"/>
            <a:ext cx="4836535" cy="386136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F42CDDA-063A-1158-1FD0-37456C328462}"/>
              </a:ext>
            </a:extLst>
          </p:cNvPr>
          <p:cNvSpPr txBox="1"/>
          <p:nvPr/>
        </p:nvSpPr>
        <p:spPr>
          <a:xfrm>
            <a:off x="8218713" y="5860357"/>
            <a:ext cx="3887826" cy="369332"/>
          </a:xfrm>
          <a:prstGeom prst="rect">
            <a:avLst/>
          </a:prstGeom>
          <a:noFill/>
        </p:spPr>
        <p:txBody>
          <a:bodyPr wrap="square">
            <a:spAutoFit/>
          </a:bodyPr>
          <a:lstStyle/>
          <a:p>
            <a:r>
              <a:rPr lang="en-GB" b="1" i="1" dirty="0" err="1"/>
              <a:t>Nguồn</a:t>
            </a:r>
            <a:r>
              <a:rPr lang="en-GB" b="1" i="1" dirty="0"/>
              <a:t> </a:t>
            </a:r>
            <a:r>
              <a:rPr lang="en-GB" b="1" i="1" dirty="0" err="1"/>
              <a:t>ảnh</a:t>
            </a:r>
            <a:r>
              <a:rPr lang="en-GB" b="1" i="1" dirty="0"/>
              <a:t> </a:t>
            </a:r>
            <a:r>
              <a:rPr lang="en-GB" b="1" i="1" dirty="0" err="1"/>
              <a:t>tham</a:t>
            </a:r>
            <a:r>
              <a:rPr lang="en-GB" b="1" i="1" dirty="0"/>
              <a:t> </a:t>
            </a:r>
            <a:r>
              <a:rPr lang="en-GB" b="1" i="1" dirty="0" err="1"/>
              <a:t>khảo</a:t>
            </a:r>
            <a:r>
              <a:rPr lang="en-GB" b="1" i="1" dirty="0"/>
              <a:t>: </a:t>
            </a:r>
            <a:r>
              <a:rPr lang="en-GB" b="1" i="1" dirty="0">
                <a:solidFill>
                  <a:schemeClr val="accent1"/>
                </a:solidFill>
              </a:rPr>
              <a:t>hshop.vn</a:t>
            </a:r>
            <a:endParaRPr lang="en-US" b="1" i="1" dirty="0">
              <a:solidFill>
                <a:schemeClr val="accent1"/>
              </a:solidFill>
            </a:endParaRPr>
          </a:p>
        </p:txBody>
      </p:sp>
    </p:spTree>
    <p:extLst>
      <p:ext uri="{BB962C8B-B14F-4D97-AF65-F5344CB8AC3E}">
        <p14:creationId xmlns:p14="http://schemas.microsoft.com/office/powerpoint/2010/main" val="15090114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1BE9E-0A18-2F23-94E7-54D4F81A40C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2B1949-ED21-BC23-CCD4-03E65DA8E62A}"/>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3" name="Title 2">
            <a:extLst>
              <a:ext uri="{FF2B5EF4-FFF2-40B4-BE49-F238E27FC236}">
                <a16:creationId xmlns:a16="http://schemas.microsoft.com/office/drawing/2014/main" id="{B138FD37-E810-A51C-EA26-7EC4362D4843}"/>
              </a:ext>
            </a:extLst>
          </p:cNvPr>
          <p:cNvSpPr>
            <a:spLocks noGrp="1"/>
          </p:cNvSpPr>
          <p:nvPr>
            <p:ph type="title"/>
          </p:nvPr>
        </p:nvSpPr>
        <p:spPr/>
        <p:txBody>
          <a:bodyPr>
            <a:noAutofit/>
          </a:bodyPr>
          <a:lstStyle/>
          <a:p>
            <a:r>
              <a:rPr lang="en-US" sz="3200" dirty="0">
                <a:latin typeface="Arial" panose="020B0604020202020204" pitchFamily="34" charset="0"/>
                <a:cs typeface="Arial" panose="020B0604020202020204" pitchFamily="34" charset="0"/>
              </a:rPr>
              <a:t>II. </a:t>
            </a:r>
            <a:r>
              <a:rPr lang="en-US" sz="3200" dirty="0" err="1">
                <a:latin typeface="Arial" panose="020B0604020202020204" pitchFamily="34" charset="0"/>
                <a:cs typeface="Arial" panose="020B0604020202020204" pitchFamily="34" charset="0"/>
              </a:rPr>
              <a:t>Tổng</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quan</a:t>
            </a:r>
            <a:r>
              <a:rPr lang="en-US" sz="3200" dirty="0">
                <a:latin typeface="Arial" panose="020B0604020202020204" pitchFamily="34" charset="0"/>
                <a:cs typeface="Arial" panose="020B0604020202020204" pitchFamily="34" charset="0"/>
              </a:rPr>
              <a:t> LoRa và module Ra-02</a:t>
            </a:r>
            <a:endParaRPr lang="en-US" sz="3200" dirty="0"/>
          </a:p>
        </p:txBody>
      </p:sp>
      <p:sp>
        <p:nvSpPr>
          <p:cNvPr id="4" name="TextBox 3">
            <a:extLst>
              <a:ext uri="{FF2B5EF4-FFF2-40B4-BE49-F238E27FC236}">
                <a16:creationId xmlns:a16="http://schemas.microsoft.com/office/drawing/2014/main" id="{24D7B676-A2CA-2E6D-F44A-C956652226E1}"/>
              </a:ext>
            </a:extLst>
          </p:cNvPr>
          <p:cNvSpPr txBox="1"/>
          <p:nvPr/>
        </p:nvSpPr>
        <p:spPr>
          <a:xfrm>
            <a:off x="499862" y="937459"/>
            <a:ext cx="6765096" cy="4862870"/>
          </a:xfrm>
          <a:prstGeom prst="rect">
            <a:avLst/>
          </a:prstGeom>
          <a:noFill/>
        </p:spPr>
        <p:txBody>
          <a:bodyPr wrap="square" rtlCol="0">
            <a:spAutoFit/>
          </a:bodyPr>
          <a:lstStyle/>
          <a:p>
            <a:r>
              <a:rPr lang="vi-VN" sz="3000" b="1" dirty="0">
                <a:latin typeface="Times New Roman" panose="02020603050405020304" pitchFamily="18" charset="0"/>
              </a:rPr>
              <a:t>Thông số</a:t>
            </a:r>
          </a:p>
          <a:p>
            <a:pPr marL="285750" indent="-285750">
              <a:spcBef>
                <a:spcPts val="1200"/>
              </a:spcBef>
              <a:buFont typeface="Arial" panose="020B0604020202020204" pitchFamily="34" charset="0"/>
              <a:buChar char="•"/>
            </a:pPr>
            <a:r>
              <a:rPr lang="vi-VN" dirty="0">
                <a:latin typeface="+mj-lt"/>
              </a:rPr>
              <a:t>Tần số: 433MHz</a:t>
            </a:r>
          </a:p>
          <a:p>
            <a:pPr marL="285750" indent="-285750">
              <a:spcBef>
                <a:spcPts val="1200"/>
              </a:spcBef>
              <a:buFont typeface="Arial" panose="020B0604020202020204" pitchFamily="34" charset="0"/>
              <a:buChar char="•"/>
            </a:pPr>
            <a:r>
              <a:rPr lang="vi-VN" dirty="0">
                <a:latin typeface="+mj-lt"/>
              </a:rPr>
              <a:t>Điều chế: FSK/GFSK/MSK/</a:t>
            </a:r>
            <a:r>
              <a:rPr lang="vi-VN" dirty="0" err="1">
                <a:latin typeface="+mj-lt"/>
              </a:rPr>
              <a:t>LoRa</a:t>
            </a:r>
            <a:endParaRPr lang="vi-VN" dirty="0">
              <a:latin typeface="+mj-lt"/>
            </a:endParaRPr>
          </a:p>
          <a:p>
            <a:pPr marL="285750" indent="-285750">
              <a:spcBef>
                <a:spcPts val="1200"/>
              </a:spcBef>
              <a:buFont typeface="Arial" panose="020B0604020202020204" pitchFamily="34" charset="0"/>
              <a:buChar char="•"/>
            </a:pPr>
            <a:r>
              <a:rPr lang="vi-VN" dirty="0">
                <a:latin typeface="+mj-lt"/>
              </a:rPr>
              <a:t>Giao tiếp: SPI</a:t>
            </a:r>
            <a:r>
              <a:rPr lang="en-GB" dirty="0">
                <a:latin typeface="+mj-lt"/>
              </a:rPr>
              <a:t> (half-duplex)</a:t>
            </a:r>
            <a:endParaRPr lang="vi-VN" dirty="0">
              <a:latin typeface="+mj-lt"/>
            </a:endParaRPr>
          </a:p>
          <a:p>
            <a:pPr marL="285750" indent="-285750">
              <a:spcBef>
                <a:spcPts val="1200"/>
              </a:spcBef>
              <a:buFont typeface="Arial" panose="020B0604020202020204" pitchFamily="34" charset="0"/>
              <a:buChar char="•"/>
            </a:pPr>
            <a:r>
              <a:rPr lang="vi-VN" dirty="0">
                <a:latin typeface="+mj-lt"/>
              </a:rPr>
              <a:t>Độ nhạy: </a:t>
            </a:r>
            <a:r>
              <a:rPr lang="en-GB" dirty="0" err="1">
                <a:latin typeface="+mj-lt"/>
              </a:rPr>
              <a:t>Lên</a:t>
            </a:r>
            <a:r>
              <a:rPr lang="en-GB" dirty="0">
                <a:latin typeface="+mj-lt"/>
              </a:rPr>
              <a:t> </a:t>
            </a:r>
            <a:r>
              <a:rPr lang="en-GB" dirty="0" err="1">
                <a:latin typeface="+mj-lt"/>
              </a:rPr>
              <a:t>tới</a:t>
            </a:r>
            <a:r>
              <a:rPr lang="en-GB" dirty="0">
                <a:latin typeface="+mj-lt"/>
              </a:rPr>
              <a:t> </a:t>
            </a:r>
            <a:r>
              <a:rPr lang="vi-VN" dirty="0">
                <a:latin typeface="+mj-lt"/>
              </a:rPr>
              <a:t>-1</a:t>
            </a:r>
            <a:r>
              <a:rPr lang="en-GB" dirty="0">
                <a:latin typeface="+mj-lt"/>
              </a:rPr>
              <a:t>41</a:t>
            </a:r>
            <a:r>
              <a:rPr lang="vi-VN" dirty="0">
                <a:latin typeface="+mj-lt"/>
              </a:rPr>
              <a:t>dBm</a:t>
            </a:r>
          </a:p>
          <a:p>
            <a:pPr marL="285750" indent="-285750">
              <a:spcBef>
                <a:spcPts val="1200"/>
              </a:spcBef>
              <a:buFont typeface="Arial" panose="020B0604020202020204" pitchFamily="34" charset="0"/>
              <a:buChar char="•"/>
            </a:pPr>
            <a:r>
              <a:rPr lang="vi-VN" dirty="0">
                <a:latin typeface="+mj-lt"/>
              </a:rPr>
              <a:t>Công suất </a:t>
            </a:r>
            <a:r>
              <a:rPr lang="en-US" dirty="0" err="1">
                <a:latin typeface="+mj-lt"/>
              </a:rPr>
              <a:t>truyền</a:t>
            </a:r>
            <a:r>
              <a:rPr lang="en-US" dirty="0">
                <a:latin typeface="+mj-lt"/>
              </a:rPr>
              <a:t> </a:t>
            </a:r>
            <a:r>
              <a:rPr lang="en-US" dirty="0" err="1">
                <a:latin typeface="+mj-lt"/>
              </a:rPr>
              <a:t>tải</a:t>
            </a:r>
            <a:r>
              <a:rPr lang="en-US" dirty="0">
                <a:latin typeface="+mj-lt"/>
              </a:rPr>
              <a:t> </a:t>
            </a:r>
            <a:r>
              <a:rPr lang="en-US" dirty="0" err="1">
                <a:latin typeface="+mj-lt"/>
              </a:rPr>
              <a:t>tối</a:t>
            </a:r>
            <a:r>
              <a:rPr lang="en-US" dirty="0">
                <a:latin typeface="+mj-lt"/>
              </a:rPr>
              <a:t> </a:t>
            </a:r>
            <a:r>
              <a:rPr lang="en-US" dirty="0" err="1">
                <a:latin typeface="+mj-lt"/>
              </a:rPr>
              <a:t>đa</a:t>
            </a:r>
            <a:r>
              <a:rPr lang="vi-VN" dirty="0">
                <a:latin typeface="+mj-lt"/>
              </a:rPr>
              <a:t>: 18±1 dBm</a:t>
            </a:r>
          </a:p>
          <a:p>
            <a:pPr marL="285750" indent="-285750">
              <a:spcBef>
                <a:spcPts val="1200"/>
              </a:spcBef>
              <a:buFont typeface="Arial" panose="020B0604020202020204" pitchFamily="34" charset="0"/>
              <a:buChar char="•"/>
            </a:pPr>
            <a:r>
              <a:rPr lang="vi-VN" dirty="0">
                <a:latin typeface="+mj-lt"/>
              </a:rPr>
              <a:t>Tốc độ truyền dữ liệu: &lt;300 </a:t>
            </a:r>
            <a:r>
              <a:rPr lang="vi-VN" dirty="0" err="1">
                <a:latin typeface="+mj-lt"/>
              </a:rPr>
              <a:t>kbps</a:t>
            </a:r>
            <a:endParaRPr lang="vi-VN" dirty="0">
              <a:latin typeface="+mj-lt"/>
            </a:endParaRPr>
          </a:p>
          <a:p>
            <a:pPr marL="285750" indent="-285750">
              <a:spcBef>
                <a:spcPts val="1200"/>
              </a:spcBef>
              <a:buFont typeface="Arial" panose="020B0604020202020204" pitchFamily="34" charset="0"/>
              <a:buChar char="•"/>
            </a:pPr>
            <a:r>
              <a:rPr lang="vi-VN" dirty="0">
                <a:latin typeface="+mj-lt"/>
              </a:rPr>
              <a:t>127dB dải động RSSI</a:t>
            </a:r>
          </a:p>
          <a:p>
            <a:pPr marL="285750" indent="-285750">
              <a:spcBef>
                <a:spcPts val="1200"/>
              </a:spcBef>
              <a:buFont typeface="Arial" panose="020B0604020202020204" pitchFamily="34" charset="0"/>
              <a:buChar char="•"/>
            </a:pPr>
            <a:r>
              <a:rPr lang="vi-VN" dirty="0">
                <a:latin typeface="+mj-lt"/>
              </a:rPr>
              <a:t>Công cụ gói lên đến 256 </a:t>
            </a:r>
            <a:r>
              <a:rPr lang="vi-VN" dirty="0" err="1">
                <a:latin typeface="+mj-lt"/>
              </a:rPr>
              <a:t>byte</a:t>
            </a:r>
            <a:r>
              <a:rPr lang="vi-VN" dirty="0">
                <a:latin typeface="+mj-lt"/>
              </a:rPr>
              <a:t> với CRC</a:t>
            </a:r>
          </a:p>
          <a:p>
            <a:pPr marL="285750" indent="-285750">
              <a:spcBef>
                <a:spcPts val="1200"/>
              </a:spcBef>
              <a:buFont typeface="Arial" panose="020B0604020202020204" pitchFamily="34" charset="0"/>
              <a:buChar char="•"/>
            </a:pPr>
            <a:r>
              <a:rPr lang="vi-VN" dirty="0">
                <a:latin typeface="+mj-lt"/>
              </a:rPr>
              <a:t>Nhiệt độ hoạt động: -</a:t>
            </a:r>
            <a:r>
              <a:rPr lang="en-US" dirty="0">
                <a:latin typeface="+mj-lt"/>
              </a:rPr>
              <a:t>20</a:t>
            </a:r>
            <a:r>
              <a:rPr lang="vi-VN" dirty="0">
                <a:latin typeface="+mj-lt"/>
              </a:rPr>
              <a:t>°C ~+</a:t>
            </a:r>
            <a:r>
              <a:rPr lang="en-US" dirty="0">
                <a:latin typeface="+mj-lt"/>
              </a:rPr>
              <a:t>70</a:t>
            </a:r>
            <a:r>
              <a:rPr lang="vi-VN" dirty="0">
                <a:latin typeface="+mj-lt"/>
              </a:rPr>
              <a:t>°C</a:t>
            </a:r>
          </a:p>
          <a:p>
            <a:pPr marL="285750" indent="-285750">
              <a:spcBef>
                <a:spcPts val="1200"/>
              </a:spcBef>
              <a:buFont typeface="Arial" panose="020B0604020202020204" pitchFamily="34" charset="0"/>
              <a:buChar char="•"/>
            </a:pPr>
            <a:r>
              <a:rPr lang="vi-VN" dirty="0">
                <a:latin typeface="+mj-lt"/>
              </a:rPr>
              <a:t>Điện áp cấp: </a:t>
            </a:r>
            <a:r>
              <a:rPr lang="en-GB" dirty="0">
                <a:latin typeface="+mj-lt"/>
              </a:rPr>
              <a:t>2.2 ~</a:t>
            </a:r>
            <a:r>
              <a:rPr lang="vi-VN" dirty="0">
                <a:latin typeface="+mj-lt"/>
              </a:rPr>
              <a:t>3.</a:t>
            </a:r>
            <a:r>
              <a:rPr lang="en-GB" dirty="0">
                <a:latin typeface="+mj-lt"/>
              </a:rPr>
              <a:t>7</a:t>
            </a:r>
            <a:r>
              <a:rPr lang="vi-VN" dirty="0">
                <a:latin typeface="+mj-lt"/>
              </a:rPr>
              <a:t> VDC</a:t>
            </a:r>
            <a:r>
              <a:rPr lang="en-GB" dirty="0">
                <a:latin typeface="+mj-lt"/>
              </a:rPr>
              <a:t>, </a:t>
            </a:r>
            <a:r>
              <a:rPr lang="en-GB" dirty="0" err="1">
                <a:latin typeface="+mj-lt"/>
              </a:rPr>
              <a:t>điển</a:t>
            </a:r>
            <a:r>
              <a:rPr lang="en-GB" dirty="0">
                <a:latin typeface="+mj-lt"/>
              </a:rPr>
              <a:t> </a:t>
            </a:r>
            <a:r>
              <a:rPr lang="en-GB" dirty="0" err="1">
                <a:latin typeface="+mj-lt"/>
              </a:rPr>
              <a:t>hình</a:t>
            </a:r>
            <a:r>
              <a:rPr lang="en-GB" dirty="0">
                <a:latin typeface="+mj-lt"/>
              </a:rPr>
              <a:t> </a:t>
            </a:r>
            <a:r>
              <a:rPr lang="en-GB" dirty="0" err="1">
                <a:latin typeface="+mj-lt"/>
              </a:rPr>
              <a:t>là</a:t>
            </a:r>
            <a:r>
              <a:rPr lang="en-GB" dirty="0">
                <a:latin typeface="+mj-lt"/>
              </a:rPr>
              <a:t> 3.3VDC</a:t>
            </a:r>
            <a:endParaRPr lang="vi-VN" dirty="0">
              <a:latin typeface="+mj-lt"/>
            </a:endParaRPr>
          </a:p>
        </p:txBody>
      </p:sp>
      <p:pic>
        <p:nvPicPr>
          <p:cNvPr id="5" name="Picture 2" descr="Module RF SPI Lora SX1278 433MHz Ra-02 Ai-Thinker Breakout">
            <a:extLst>
              <a:ext uri="{FF2B5EF4-FFF2-40B4-BE49-F238E27FC236}">
                <a16:creationId xmlns:a16="http://schemas.microsoft.com/office/drawing/2014/main" id="{7C76917E-495F-2F4E-9839-229534A5EB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2029" y="1498319"/>
            <a:ext cx="4836535" cy="386136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234E734-B50B-F2AE-9B26-490073D082AB}"/>
              </a:ext>
            </a:extLst>
          </p:cNvPr>
          <p:cNvSpPr txBox="1"/>
          <p:nvPr/>
        </p:nvSpPr>
        <p:spPr>
          <a:xfrm>
            <a:off x="8284029" y="5781238"/>
            <a:ext cx="3831771" cy="369332"/>
          </a:xfrm>
          <a:prstGeom prst="rect">
            <a:avLst/>
          </a:prstGeom>
          <a:noFill/>
        </p:spPr>
        <p:txBody>
          <a:bodyPr wrap="square">
            <a:spAutoFit/>
          </a:bodyPr>
          <a:lstStyle/>
          <a:p>
            <a:r>
              <a:rPr lang="en-GB" b="1" i="1" dirty="0" err="1"/>
              <a:t>Nguồn</a:t>
            </a:r>
            <a:r>
              <a:rPr lang="en-GB" b="1" i="1" dirty="0"/>
              <a:t> </a:t>
            </a:r>
            <a:r>
              <a:rPr lang="en-GB" b="1" i="1" dirty="0" err="1"/>
              <a:t>ảnh</a:t>
            </a:r>
            <a:r>
              <a:rPr lang="en-GB" b="1" i="1" dirty="0"/>
              <a:t> </a:t>
            </a:r>
            <a:r>
              <a:rPr lang="en-GB" b="1" i="1" dirty="0" err="1"/>
              <a:t>tham</a:t>
            </a:r>
            <a:r>
              <a:rPr lang="en-GB" b="1" i="1" dirty="0"/>
              <a:t> </a:t>
            </a:r>
            <a:r>
              <a:rPr lang="en-GB" b="1" i="1" dirty="0" err="1"/>
              <a:t>khảo</a:t>
            </a:r>
            <a:r>
              <a:rPr lang="en-GB" b="1" i="1" dirty="0"/>
              <a:t>: </a:t>
            </a:r>
            <a:r>
              <a:rPr lang="en-GB" b="1" i="1" dirty="0">
                <a:solidFill>
                  <a:schemeClr val="accent1"/>
                </a:solidFill>
              </a:rPr>
              <a:t>hshop.vn</a:t>
            </a:r>
            <a:endParaRPr lang="en-US" b="1" i="1" dirty="0">
              <a:solidFill>
                <a:schemeClr val="accent1"/>
              </a:solidFill>
            </a:endParaRPr>
          </a:p>
        </p:txBody>
      </p:sp>
    </p:spTree>
    <p:extLst>
      <p:ext uri="{BB962C8B-B14F-4D97-AF65-F5344CB8AC3E}">
        <p14:creationId xmlns:p14="http://schemas.microsoft.com/office/powerpoint/2010/main" val="1812524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C1309-385E-903B-1759-7EA6955C53C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E31B92-335B-99B5-A3AB-E7CC1526D828}"/>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3" name="Title 2">
            <a:extLst>
              <a:ext uri="{FF2B5EF4-FFF2-40B4-BE49-F238E27FC236}">
                <a16:creationId xmlns:a16="http://schemas.microsoft.com/office/drawing/2014/main" id="{756849B4-8FAB-FD4B-A371-C5D68F3027EC}"/>
              </a:ext>
            </a:extLst>
          </p:cNvPr>
          <p:cNvSpPr>
            <a:spLocks noGrp="1"/>
          </p:cNvSpPr>
          <p:nvPr>
            <p:ph type="title"/>
          </p:nvPr>
        </p:nvSpPr>
        <p:spPr/>
        <p:txBody>
          <a:bodyPr>
            <a:noAutofit/>
          </a:bodyPr>
          <a:lstStyle/>
          <a:p>
            <a:r>
              <a:rPr lang="en-US" sz="3200" dirty="0">
                <a:latin typeface="Arial" panose="020B0604020202020204" pitchFamily="34" charset="0"/>
                <a:cs typeface="Arial" panose="020B0604020202020204" pitchFamily="34" charset="0"/>
              </a:rPr>
              <a:t>II. </a:t>
            </a:r>
            <a:r>
              <a:rPr lang="en-US" sz="3200" dirty="0" err="1">
                <a:latin typeface="Arial" panose="020B0604020202020204" pitchFamily="34" charset="0"/>
                <a:cs typeface="Arial" panose="020B0604020202020204" pitchFamily="34" charset="0"/>
              </a:rPr>
              <a:t>Tổng</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quan</a:t>
            </a:r>
            <a:r>
              <a:rPr lang="en-US" sz="3200" dirty="0">
                <a:latin typeface="Arial" panose="020B0604020202020204" pitchFamily="34" charset="0"/>
                <a:cs typeface="Arial" panose="020B0604020202020204" pitchFamily="34" charset="0"/>
              </a:rPr>
              <a:t> LoRa và module Ra-02</a:t>
            </a:r>
            <a:endParaRPr lang="en-US" sz="3200" dirty="0"/>
          </a:p>
        </p:txBody>
      </p:sp>
      <p:sp>
        <p:nvSpPr>
          <p:cNvPr id="4" name="TextBox 3">
            <a:extLst>
              <a:ext uri="{FF2B5EF4-FFF2-40B4-BE49-F238E27FC236}">
                <a16:creationId xmlns:a16="http://schemas.microsoft.com/office/drawing/2014/main" id="{02557139-CCF5-AC25-BA5C-C7564D6FE90D}"/>
              </a:ext>
            </a:extLst>
          </p:cNvPr>
          <p:cNvSpPr txBox="1"/>
          <p:nvPr/>
        </p:nvSpPr>
        <p:spPr>
          <a:xfrm>
            <a:off x="499862" y="937459"/>
            <a:ext cx="4180995" cy="4001095"/>
          </a:xfrm>
          <a:prstGeom prst="rect">
            <a:avLst/>
          </a:prstGeom>
          <a:noFill/>
        </p:spPr>
        <p:txBody>
          <a:bodyPr wrap="square" rtlCol="0">
            <a:spAutoFit/>
          </a:bodyPr>
          <a:lstStyle/>
          <a:p>
            <a:r>
              <a:rPr lang="vi-VN" sz="3000" b="1" dirty="0">
                <a:latin typeface="Times New Roman" panose="02020603050405020304" pitchFamily="18" charset="0"/>
              </a:rPr>
              <a:t>Mô tả chân</a:t>
            </a:r>
          </a:p>
          <a:p>
            <a:pPr marL="285750" indent="-285750">
              <a:spcBef>
                <a:spcPts val="1200"/>
              </a:spcBef>
              <a:buFont typeface="Arial" panose="020B0604020202020204" pitchFamily="34" charset="0"/>
              <a:buChar char="•"/>
            </a:pPr>
            <a:r>
              <a:rPr lang="vi-VN" dirty="0">
                <a:latin typeface="+mj-lt"/>
              </a:rPr>
              <a:t>MISO: Ngõ ra dữ liệu nối tiếp SPI</a:t>
            </a:r>
          </a:p>
          <a:p>
            <a:pPr marL="285750" indent="-285750">
              <a:spcBef>
                <a:spcPts val="1200"/>
              </a:spcBef>
              <a:buFont typeface="Arial" panose="020B0604020202020204" pitchFamily="34" charset="0"/>
              <a:buChar char="•"/>
            </a:pPr>
            <a:r>
              <a:rPr lang="vi-VN" dirty="0">
                <a:latin typeface="+mj-lt"/>
              </a:rPr>
              <a:t>D0: Đầu vào/Đầu ra kỹ thuật số</a:t>
            </a:r>
          </a:p>
          <a:p>
            <a:pPr marL="285750" indent="-285750">
              <a:spcBef>
                <a:spcPts val="1200"/>
              </a:spcBef>
              <a:buFont typeface="Arial" panose="020B0604020202020204" pitchFamily="34" charset="0"/>
              <a:buChar char="•"/>
            </a:pPr>
            <a:r>
              <a:rPr lang="vi-VN" dirty="0">
                <a:latin typeface="+mj-lt"/>
              </a:rPr>
              <a:t>SCK: Đồng hồ nối tiếp SPI</a:t>
            </a:r>
          </a:p>
          <a:p>
            <a:pPr marL="285750" indent="-285750">
              <a:spcBef>
                <a:spcPts val="1200"/>
              </a:spcBef>
              <a:buFont typeface="Arial" panose="020B0604020202020204" pitchFamily="34" charset="0"/>
              <a:buChar char="•"/>
            </a:pPr>
            <a:r>
              <a:rPr lang="vi-VN" dirty="0">
                <a:latin typeface="+mj-lt"/>
              </a:rPr>
              <a:t>MOSI: Ngõ vào dữ liệu nối tiếp SPI</a:t>
            </a:r>
          </a:p>
          <a:p>
            <a:pPr marL="285750" indent="-285750">
              <a:spcBef>
                <a:spcPts val="1200"/>
              </a:spcBef>
              <a:buFont typeface="Arial" panose="020B0604020202020204" pitchFamily="34" charset="0"/>
              <a:buChar char="•"/>
            </a:pPr>
            <a:r>
              <a:rPr lang="vi-VN" dirty="0">
                <a:latin typeface="+mj-lt"/>
              </a:rPr>
              <a:t>RST: Ngõ vào đặt lại</a:t>
            </a:r>
          </a:p>
          <a:p>
            <a:pPr marL="285750" indent="-285750">
              <a:spcBef>
                <a:spcPts val="1200"/>
              </a:spcBef>
              <a:buFont typeface="Arial" panose="020B0604020202020204" pitchFamily="34" charset="0"/>
              <a:buChar char="•"/>
            </a:pPr>
            <a:r>
              <a:rPr lang="vi-VN" dirty="0">
                <a:latin typeface="+mj-lt"/>
              </a:rPr>
              <a:t>NSS: Ngõ vào chọn </a:t>
            </a:r>
            <a:r>
              <a:rPr lang="vi-VN" dirty="0" err="1">
                <a:latin typeface="+mj-lt"/>
              </a:rPr>
              <a:t>chip</a:t>
            </a:r>
            <a:r>
              <a:rPr lang="vi-VN" dirty="0">
                <a:latin typeface="+mj-lt"/>
              </a:rPr>
              <a:t> SPI</a:t>
            </a:r>
          </a:p>
          <a:p>
            <a:pPr marL="285750" indent="-285750">
              <a:spcBef>
                <a:spcPts val="1200"/>
              </a:spcBef>
              <a:buFont typeface="Arial" panose="020B0604020202020204" pitchFamily="34" charset="0"/>
              <a:buChar char="•"/>
            </a:pPr>
            <a:r>
              <a:rPr lang="vi-VN" dirty="0">
                <a:latin typeface="+mj-lt"/>
              </a:rPr>
              <a:t>GND: Nối đất</a:t>
            </a:r>
          </a:p>
          <a:p>
            <a:pPr marL="285750" indent="-285750">
              <a:spcBef>
                <a:spcPts val="1200"/>
              </a:spcBef>
              <a:buFont typeface="Arial" panose="020B0604020202020204" pitchFamily="34" charset="0"/>
              <a:buChar char="•"/>
            </a:pPr>
            <a:r>
              <a:rPr lang="vi-VN" dirty="0">
                <a:latin typeface="+mj-lt"/>
              </a:rPr>
              <a:t>VCC: Điện áp cung cấp (3.3VDC)</a:t>
            </a:r>
          </a:p>
        </p:txBody>
      </p:sp>
      <p:pic>
        <p:nvPicPr>
          <p:cNvPr id="7" name="Picture 6">
            <a:extLst>
              <a:ext uri="{FF2B5EF4-FFF2-40B4-BE49-F238E27FC236}">
                <a16:creationId xmlns:a16="http://schemas.microsoft.com/office/drawing/2014/main" id="{62E202F9-A1AD-9FD8-1549-505FA616DAD6}"/>
              </a:ext>
            </a:extLst>
          </p:cNvPr>
          <p:cNvPicPr>
            <a:picLocks noChangeAspect="1"/>
          </p:cNvPicPr>
          <p:nvPr/>
        </p:nvPicPr>
        <p:blipFill>
          <a:blip r:embed="rId2"/>
          <a:stretch>
            <a:fillRect/>
          </a:stretch>
        </p:blipFill>
        <p:spPr>
          <a:xfrm>
            <a:off x="5050834" y="1937657"/>
            <a:ext cx="6323560" cy="2982686"/>
          </a:xfrm>
          <a:prstGeom prst="rect">
            <a:avLst/>
          </a:prstGeom>
        </p:spPr>
      </p:pic>
    </p:spTree>
    <p:extLst>
      <p:ext uri="{BB962C8B-B14F-4D97-AF65-F5344CB8AC3E}">
        <p14:creationId xmlns:p14="http://schemas.microsoft.com/office/powerpoint/2010/main" val="2066074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B386C-DE50-E44F-1F57-70618F7FEEF7}"/>
            </a:ext>
          </a:extLst>
        </p:cNvPr>
        <p:cNvGrpSpPr/>
        <p:nvPr/>
      </p:nvGrpSpPr>
      <p:grpSpPr>
        <a:xfrm>
          <a:off x="0" y="0"/>
          <a:ext cx="0" cy="0"/>
          <a:chOff x="0" y="0"/>
          <a:chExt cx="0" cy="0"/>
        </a:xfrm>
      </p:grpSpPr>
      <p:pic>
        <p:nvPicPr>
          <p:cNvPr id="5126" name="Picture 6" descr="DOIT ESP32 DevKit V1 Development Board WiFi + Bluetooth - โรบอทสยาม  อุปกรณ์หุ่นยนต์ Arduino : Inspired by LnwShop.com">
            <a:extLst>
              <a:ext uri="{FF2B5EF4-FFF2-40B4-BE49-F238E27FC236}">
                <a16:creationId xmlns:a16="http://schemas.microsoft.com/office/drawing/2014/main" id="{496B1995-AC8A-0A70-29F7-9588E9F281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4164" y="885868"/>
            <a:ext cx="2920170" cy="29201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38C9FD8-CE05-F2C3-6667-B1954BDA2F1D}"/>
              </a:ext>
            </a:extLst>
          </p:cNvPr>
          <p:cNvSpPr>
            <a:spLocks noGrp="1"/>
          </p:cNvSpPr>
          <p:nvPr>
            <p:ph type="title"/>
          </p:nvPr>
        </p:nvSpPr>
        <p:spPr/>
        <p:txBody>
          <a:bodyPr>
            <a:noAutofit/>
          </a:bodyPr>
          <a:lstStyle/>
          <a:p>
            <a:r>
              <a:rPr lang="vi-VN" sz="3200" dirty="0">
                <a:latin typeface="Arial" panose="020B0604020202020204" pitchFamily="34" charset="0"/>
                <a:cs typeface="Arial" panose="020B0604020202020204" pitchFamily="34" charset="0"/>
              </a:rPr>
              <a:t>II</a:t>
            </a:r>
            <a:r>
              <a:rPr lang="en-US" sz="3200" dirty="0">
                <a:latin typeface="Arial" panose="020B0604020202020204" pitchFamily="34" charset="0"/>
                <a:cs typeface="Arial" panose="020B0604020202020204" pitchFamily="34" charset="0"/>
              </a:rPr>
              <a:t>I. </a:t>
            </a:r>
            <a:r>
              <a:rPr lang="en-US" sz="3200" dirty="0" err="1">
                <a:latin typeface="Arial" panose="020B0604020202020204" pitchFamily="34" charset="0"/>
                <a:cs typeface="Arial" panose="020B0604020202020204" pitchFamily="34" charset="0"/>
              </a:rPr>
              <a:t>Triển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khai</a:t>
            </a:r>
            <a:endParaRPr lang="en-US" sz="32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DD61FC4E-19DD-177F-76A9-F2D1374C5115}"/>
              </a:ext>
            </a:extLst>
          </p:cNvPr>
          <p:cNvSpPr txBox="1"/>
          <p:nvPr/>
        </p:nvSpPr>
        <p:spPr>
          <a:xfrm>
            <a:off x="455008" y="1149657"/>
            <a:ext cx="3443571" cy="400110"/>
          </a:xfrm>
          <a:prstGeom prst="rect">
            <a:avLst/>
          </a:prstGeom>
          <a:noFill/>
        </p:spPr>
        <p:txBody>
          <a:bodyPr wrap="none" rtlCol="0">
            <a:spAutoFit/>
          </a:bodyPr>
          <a:lstStyle/>
          <a:p>
            <a:r>
              <a:rPr lang="en-US" sz="2000" b="1" dirty="0" err="1">
                <a:latin typeface="Arial" panose="020B0604020202020204" pitchFamily="34" charset="0"/>
                <a:cs typeface="Arial" panose="020B0604020202020204" pitchFamily="34" charset="0"/>
              </a:rPr>
              <a:t>Lựa</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chọn</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linh</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kiện</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thiết</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bị</a:t>
            </a:r>
            <a:endParaRPr lang="en-US" sz="2000" b="1" dirty="0">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121212D7-8C6B-FD39-5862-B92CD83A6EBB}"/>
              </a:ext>
            </a:extLst>
          </p:cNvPr>
          <p:cNvPicPr>
            <a:picLocks noChangeAspect="1"/>
          </p:cNvPicPr>
          <p:nvPr/>
        </p:nvPicPr>
        <p:blipFill>
          <a:blip r:embed="rId3"/>
          <a:stretch>
            <a:fillRect/>
          </a:stretch>
        </p:blipFill>
        <p:spPr>
          <a:xfrm>
            <a:off x="8452869" y="3429000"/>
            <a:ext cx="1979272" cy="2222341"/>
          </a:xfrm>
          <a:prstGeom prst="rect">
            <a:avLst/>
          </a:prstGeom>
        </p:spPr>
      </p:pic>
      <p:pic>
        <p:nvPicPr>
          <p:cNvPr id="4" name="Picture 3">
            <a:extLst>
              <a:ext uri="{FF2B5EF4-FFF2-40B4-BE49-F238E27FC236}">
                <a16:creationId xmlns:a16="http://schemas.microsoft.com/office/drawing/2014/main" id="{A2E7F19A-23FE-DE4C-D919-82F7BE7E8910}"/>
              </a:ext>
            </a:extLst>
          </p:cNvPr>
          <p:cNvPicPr>
            <a:picLocks noChangeAspect="1"/>
          </p:cNvPicPr>
          <p:nvPr/>
        </p:nvPicPr>
        <p:blipFill>
          <a:blip r:embed="rId4"/>
          <a:stretch>
            <a:fillRect/>
          </a:stretch>
        </p:blipFill>
        <p:spPr>
          <a:xfrm>
            <a:off x="8298034" y="1220474"/>
            <a:ext cx="2288942" cy="1992483"/>
          </a:xfrm>
          <a:prstGeom prst="rect">
            <a:avLst/>
          </a:prstGeom>
        </p:spPr>
      </p:pic>
      <p:pic>
        <p:nvPicPr>
          <p:cNvPr id="2050" name="Picture 2" descr="Anten 433Mhz 5dBi SMA đực">
            <a:extLst>
              <a:ext uri="{FF2B5EF4-FFF2-40B4-BE49-F238E27FC236}">
                <a16:creationId xmlns:a16="http://schemas.microsoft.com/office/drawing/2014/main" id="{996C8676-CBD6-9322-0CB8-25E674E56B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4565" y="3641611"/>
            <a:ext cx="2736443" cy="179711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áp Ipex to SMA cái (female) 20cm">
            <a:extLst>
              <a:ext uri="{FF2B5EF4-FFF2-40B4-BE49-F238E27FC236}">
                <a16:creationId xmlns:a16="http://schemas.microsoft.com/office/drawing/2014/main" id="{FF05C2A8-9FF1-6222-8889-54D298658A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0476" y="3486127"/>
            <a:ext cx="2238676" cy="210808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F5B9380-B23E-2DB5-F1F1-9CB83D93794F}"/>
              </a:ext>
            </a:extLst>
          </p:cNvPr>
          <p:cNvSpPr txBox="1"/>
          <p:nvPr/>
        </p:nvSpPr>
        <p:spPr>
          <a:xfrm>
            <a:off x="8098972" y="5778898"/>
            <a:ext cx="3629828" cy="369332"/>
          </a:xfrm>
          <a:prstGeom prst="rect">
            <a:avLst/>
          </a:prstGeom>
          <a:noFill/>
        </p:spPr>
        <p:txBody>
          <a:bodyPr wrap="square">
            <a:spAutoFit/>
          </a:bodyPr>
          <a:lstStyle/>
          <a:p>
            <a:r>
              <a:rPr lang="en-GB" b="1" i="1" dirty="0" err="1"/>
              <a:t>Nguồn</a:t>
            </a:r>
            <a:r>
              <a:rPr lang="en-GB" b="1" i="1" dirty="0"/>
              <a:t> </a:t>
            </a:r>
            <a:r>
              <a:rPr lang="en-GB" b="1" i="1" dirty="0" err="1"/>
              <a:t>ảnh</a:t>
            </a:r>
            <a:r>
              <a:rPr lang="en-GB" b="1" i="1" dirty="0"/>
              <a:t> </a:t>
            </a:r>
            <a:r>
              <a:rPr lang="en-GB" b="1" i="1" dirty="0" err="1"/>
              <a:t>tham</a:t>
            </a:r>
            <a:r>
              <a:rPr lang="en-GB" b="1" i="1" dirty="0"/>
              <a:t> </a:t>
            </a:r>
            <a:r>
              <a:rPr lang="en-GB" b="1" i="1" dirty="0" err="1"/>
              <a:t>khảo</a:t>
            </a:r>
            <a:r>
              <a:rPr lang="en-GB" b="1" i="1" dirty="0"/>
              <a:t>: </a:t>
            </a:r>
            <a:r>
              <a:rPr lang="en-GB" b="1" i="1" dirty="0">
                <a:solidFill>
                  <a:schemeClr val="accent1"/>
                </a:solidFill>
              </a:rPr>
              <a:t>hshop.vn</a:t>
            </a:r>
            <a:endParaRPr lang="en-US" b="1" i="1" dirty="0">
              <a:solidFill>
                <a:schemeClr val="accent1"/>
              </a:solidFill>
            </a:endParaRPr>
          </a:p>
        </p:txBody>
      </p:sp>
      <p:pic>
        <p:nvPicPr>
          <p:cNvPr id="10" name="Picture 9">
            <a:extLst>
              <a:ext uri="{FF2B5EF4-FFF2-40B4-BE49-F238E27FC236}">
                <a16:creationId xmlns:a16="http://schemas.microsoft.com/office/drawing/2014/main" id="{7E9762CA-AAEA-1C6B-0628-5A13CCDD4EC0}"/>
              </a:ext>
            </a:extLst>
          </p:cNvPr>
          <p:cNvPicPr>
            <a:picLocks noChangeAspect="1"/>
          </p:cNvPicPr>
          <p:nvPr/>
        </p:nvPicPr>
        <p:blipFill>
          <a:blip r:embed="rId7"/>
          <a:stretch>
            <a:fillRect/>
          </a:stretch>
        </p:blipFill>
        <p:spPr>
          <a:xfrm>
            <a:off x="1605024" y="1441302"/>
            <a:ext cx="1930035" cy="1915843"/>
          </a:xfrm>
          <a:prstGeom prst="rect">
            <a:avLst/>
          </a:prstGeom>
        </p:spPr>
      </p:pic>
    </p:spTree>
    <p:extLst>
      <p:ext uri="{BB962C8B-B14F-4D97-AF65-F5344CB8AC3E}">
        <p14:creationId xmlns:p14="http://schemas.microsoft.com/office/powerpoint/2010/main" val="554388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0FE7D-AA62-3CA1-F960-D7547BC1E0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1CF265-F51E-3937-3536-038622299BBF}"/>
              </a:ext>
            </a:extLst>
          </p:cNvPr>
          <p:cNvSpPr>
            <a:spLocks noGrp="1"/>
          </p:cNvSpPr>
          <p:nvPr>
            <p:ph type="title"/>
          </p:nvPr>
        </p:nvSpPr>
        <p:spPr/>
        <p:txBody>
          <a:bodyPr>
            <a:noAutofit/>
          </a:bodyPr>
          <a:lstStyle/>
          <a:p>
            <a:r>
              <a:rPr lang="vi-VN" sz="3200" dirty="0">
                <a:latin typeface="Arial" panose="020B0604020202020204" pitchFamily="34" charset="0"/>
                <a:cs typeface="Arial" panose="020B0604020202020204" pitchFamily="34" charset="0"/>
              </a:rPr>
              <a:t>II</a:t>
            </a:r>
            <a:r>
              <a:rPr lang="en-US" sz="3200" dirty="0">
                <a:latin typeface="Arial" panose="020B0604020202020204" pitchFamily="34" charset="0"/>
                <a:cs typeface="Arial" panose="020B0604020202020204" pitchFamily="34" charset="0"/>
              </a:rPr>
              <a:t>I. </a:t>
            </a:r>
            <a:r>
              <a:rPr lang="en-US" sz="3200" dirty="0" err="1">
                <a:latin typeface="Arial" panose="020B0604020202020204" pitchFamily="34" charset="0"/>
                <a:cs typeface="Arial" panose="020B0604020202020204" pitchFamily="34" charset="0"/>
              </a:rPr>
              <a:t>Triển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khai</a:t>
            </a:r>
            <a:endParaRPr lang="en-US" sz="32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3205EEB2-CC74-58EA-A654-AABEF1C1F66F}"/>
              </a:ext>
            </a:extLst>
          </p:cNvPr>
          <p:cNvSpPr txBox="1"/>
          <p:nvPr/>
        </p:nvSpPr>
        <p:spPr>
          <a:xfrm>
            <a:off x="574751" y="906177"/>
            <a:ext cx="4006225" cy="400110"/>
          </a:xfrm>
          <a:prstGeom prst="rect">
            <a:avLst/>
          </a:prstGeom>
          <a:noFill/>
        </p:spPr>
        <p:txBody>
          <a:bodyPr wrap="none" rtlCol="0">
            <a:spAutoFit/>
          </a:bodyPr>
          <a:lstStyle/>
          <a:p>
            <a:r>
              <a:rPr lang="en-GB" sz="2000" b="1" dirty="0">
                <a:latin typeface="Arial" panose="020B0604020202020204" pitchFamily="34" charset="0"/>
                <a:cs typeface="Arial" panose="020B0604020202020204" pitchFamily="34" charset="0"/>
              </a:rPr>
              <a:t>T</a:t>
            </a:r>
            <a:r>
              <a:rPr lang="en-US" sz="2000" b="1" dirty="0" err="1">
                <a:latin typeface="Arial" panose="020B0604020202020204" pitchFamily="34" charset="0"/>
                <a:cs typeface="Arial" panose="020B0604020202020204" pitchFamily="34" charset="0"/>
              </a:rPr>
              <a:t>hông</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số</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của</a:t>
            </a:r>
            <a:r>
              <a:rPr lang="en-US" sz="2000" b="1" dirty="0">
                <a:latin typeface="Arial" panose="020B0604020202020204" pitchFamily="34" charset="0"/>
                <a:cs typeface="Arial" panose="020B0604020202020204" pitchFamily="34" charset="0"/>
              </a:rPr>
              <a:t> antenna </a:t>
            </a:r>
            <a:r>
              <a:rPr lang="en-US" sz="2000" b="1" dirty="0" err="1">
                <a:latin typeface="Arial" panose="020B0604020202020204" pitchFamily="34" charset="0"/>
                <a:cs typeface="Arial" panose="020B0604020202020204" pitchFamily="34" charset="0"/>
              </a:rPr>
              <a:t>sử</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dụng</a:t>
            </a:r>
            <a:endParaRPr lang="en-US" sz="2000" b="1"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8F8D2688-13CE-BD7A-A671-307C325AE8FA}"/>
              </a:ext>
            </a:extLst>
          </p:cNvPr>
          <p:cNvPicPr>
            <a:picLocks noChangeAspect="1"/>
          </p:cNvPicPr>
          <p:nvPr/>
        </p:nvPicPr>
        <p:blipFill>
          <a:blip r:embed="rId2"/>
          <a:stretch>
            <a:fillRect/>
          </a:stretch>
        </p:blipFill>
        <p:spPr>
          <a:xfrm>
            <a:off x="574751" y="1553302"/>
            <a:ext cx="4479020" cy="3943983"/>
          </a:xfrm>
          <a:prstGeom prst="rect">
            <a:avLst/>
          </a:prstGeom>
        </p:spPr>
      </p:pic>
      <p:sp>
        <p:nvSpPr>
          <p:cNvPr id="6" name="TextBox 5">
            <a:extLst>
              <a:ext uri="{FF2B5EF4-FFF2-40B4-BE49-F238E27FC236}">
                <a16:creationId xmlns:a16="http://schemas.microsoft.com/office/drawing/2014/main" id="{629325C7-48B3-1C64-5E91-558AB40BB844}"/>
              </a:ext>
            </a:extLst>
          </p:cNvPr>
          <p:cNvSpPr txBox="1"/>
          <p:nvPr/>
        </p:nvSpPr>
        <p:spPr>
          <a:xfrm>
            <a:off x="4580976" y="1955632"/>
            <a:ext cx="6370053" cy="3477875"/>
          </a:xfrm>
          <a:prstGeom prst="rect">
            <a:avLst/>
          </a:prstGeom>
          <a:noFill/>
        </p:spPr>
        <p:txBody>
          <a:bodyPr wrap="square">
            <a:spAutoFit/>
          </a:bodyPr>
          <a:lstStyle/>
          <a:p>
            <a:pPr marL="285750" indent="-285750">
              <a:buFont typeface="Arial" panose="020B0604020202020204" pitchFamily="34" charset="0"/>
              <a:buChar char="•"/>
            </a:pPr>
            <a:r>
              <a:rPr lang="vi-VN" sz="2000" dirty="0">
                <a:latin typeface="+mj-lt"/>
              </a:rPr>
              <a:t>Chiều cao anten: 23.5cm</a:t>
            </a:r>
          </a:p>
          <a:p>
            <a:pPr marL="285750" indent="-285750">
              <a:buFont typeface="Arial" panose="020B0604020202020204" pitchFamily="34" charset="0"/>
              <a:buChar char="•"/>
            </a:pPr>
            <a:r>
              <a:rPr lang="vi-VN" sz="2000" dirty="0">
                <a:latin typeface="+mj-lt"/>
              </a:rPr>
              <a:t>Tần số làm việc: 433Mhz</a:t>
            </a:r>
          </a:p>
          <a:p>
            <a:pPr marL="285750" indent="-285750">
              <a:buFont typeface="Arial" panose="020B0604020202020204" pitchFamily="34" charset="0"/>
              <a:buChar char="•"/>
            </a:pPr>
            <a:r>
              <a:rPr lang="vi-VN" sz="2000" dirty="0">
                <a:latin typeface="+mj-lt"/>
              </a:rPr>
              <a:t>Trở kháng: 50</a:t>
            </a:r>
            <a:r>
              <a:rPr lang="el-GR" sz="2000" dirty="0">
                <a:latin typeface="+mj-lt"/>
              </a:rPr>
              <a:t>Ω</a:t>
            </a:r>
          </a:p>
          <a:p>
            <a:pPr marL="285750" indent="-285750">
              <a:buFont typeface="Arial" panose="020B0604020202020204" pitchFamily="34" charset="0"/>
              <a:buChar char="•"/>
            </a:pPr>
            <a:r>
              <a:rPr lang="vi-VN" sz="2000" dirty="0">
                <a:latin typeface="+mj-lt"/>
              </a:rPr>
              <a:t>Chiều dài cáp: 3 mét</a:t>
            </a:r>
          </a:p>
          <a:p>
            <a:pPr marL="285750" indent="-285750">
              <a:buFont typeface="Arial" panose="020B0604020202020204" pitchFamily="34" charset="0"/>
              <a:buChar char="•"/>
            </a:pPr>
            <a:r>
              <a:rPr lang="vi-VN" sz="2000" dirty="0">
                <a:latin typeface="+mj-lt"/>
              </a:rPr>
              <a:t>Phân cực: Theo chiều dọc</a:t>
            </a:r>
          </a:p>
          <a:p>
            <a:pPr marL="285750" indent="-285750">
              <a:buFont typeface="Arial" panose="020B0604020202020204" pitchFamily="34" charset="0"/>
              <a:buChar char="•"/>
            </a:pPr>
            <a:r>
              <a:rPr lang="vi-VN" sz="2000" dirty="0">
                <a:latin typeface="+mj-lt"/>
              </a:rPr>
              <a:t>Tỷ lệ sóng đứng: ≤1.5</a:t>
            </a:r>
          </a:p>
          <a:p>
            <a:pPr marL="285750" indent="-285750">
              <a:buFont typeface="Arial" panose="020B0604020202020204" pitchFamily="34" charset="0"/>
              <a:buChar char="•"/>
            </a:pPr>
            <a:r>
              <a:rPr lang="vi-VN" sz="2000" dirty="0">
                <a:latin typeface="+mj-lt"/>
              </a:rPr>
              <a:t>Tiêu chuẩn đầu nối: SMA kim trong, 6mm</a:t>
            </a:r>
          </a:p>
          <a:p>
            <a:pPr marL="285750" indent="-285750">
              <a:buFont typeface="Arial" panose="020B0604020202020204" pitchFamily="34" charset="0"/>
              <a:buChar char="•"/>
            </a:pPr>
            <a:r>
              <a:rPr lang="vi-VN" sz="2000" dirty="0">
                <a:latin typeface="+mj-lt"/>
              </a:rPr>
              <a:t>Kiểu dáng: Cốc hút, đế có tích hợp nam châm</a:t>
            </a:r>
          </a:p>
          <a:p>
            <a:pPr marL="285750" indent="-285750">
              <a:buFont typeface="Arial" panose="020B0604020202020204" pitchFamily="34" charset="0"/>
              <a:buChar char="•"/>
            </a:pPr>
            <a:r>
              <a:rPr lang="vi-VN" sz="2000" dirty="0">
                <a:latin typeface="+mj-lt"/>
              </a:rPr>
              <a:t>Model áp dụng: Module không dây 433Mhz có chuẩn kết nối SMA hoặc sử dụng đầu chuyển đổi</a:t>
            </a:r>
          </a:p>
          <a:p>
            <a:pPr marL="285750" indent="-285750">
              <a:buFont typeface="Arial" panose="020B0604020202020204" pitchFamily="34" charset="0"/>
              <a:buChar char="•"/>
            </a:pPr>
            <a:r>
              <a:rPr lang="vi-VN" sz="2000" dirty="0">
                <a:latin typeface="+mj-lt"/>
              </a:rPr>
              <a:t>Chất liệu: Đồng nguyên chất</a:t>
            </a:r>
            <a:endParaRPr lang="en-US" sz="2000" dirty="0">
              <a:latin typeface="+mj-lt"/>
            </a:endParaRPr>
          </a:p>
        </p:txBody>
      </p:sp>
    </p:spTree>
    <p:extLst>
      <p:ext uri="{BB962C8B-B14F-4D97-AF65-F5344CB8AC3E}">
        <p14:creationId xmlns:p14="http://schemas.microsoft.com/office/powerpoint/2010/main" val="23009530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D8377-C44E-FE08-2E5D-2063FAB646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902FD6-5625-82B5-8786-18064A481FA7}"/>
              </a:ext>
            </a:extLst>
          </p:cNvPr>
          <p:cNvSpPr>
            <a:spLocks noGrp="1"/>
          </p:cNvSpPr>
          <p:nvPr>
            <p:ph type="title"/>
          </p:nvPr>
        </p:nvSpPr>
        <p:spPr/>
        <p:txBody>
          <a:bodyPr>
            <a:noAutofit/>
          </a:bodyPr>
          <a:lstStyle/>
          <a:p>
            <a:r>
              <a:rPr lang="vi-VN" sz="3200" dirty="0">
                <a:latin typeface="Arial" panose="020B0604020202020204" pitchFamily="34" charset="0"/>
                <a:cs typeface="Arial" panose="020B0604020202020204" pitchFamily="34" charset="0"/>
              </a:rPr>
              <a:t>II</a:t>
            </a:r>
            <a:r>
              <a:rPr lang="en-US" sz="3200" dirty="0">
                <a:latin typeface="Arial" panose="020B0604020202020204" pitchFamily="34" charset="0"/>
                <a:cs typeface="Arial" panose="020B0604020202020204" pitchFamily="34" charset="0"/>
              </a:rPr>
              <a:t>I. </a:t>
            </a:r>
            <a:r>
              <a:rPr lang="en-US" sz="3200" dirty="0" err="1">
                <a:latin typeface="Arial" panose="020B0604020202020204" pitchFamily="34" charset="0"/>
                <a:cs typeface="Arial" panose="020B0604020202020204" pitchFamily="34" charset="0"/>
              </a:rPr>
              <a:t>Triển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khai</a:t>
            </a:r>
            <a:endParaRPr lang="en-US" sz="32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E3277588-53D9-C01E-FA0B-AD549EC67612}"/>
              </a:ext>
            </a:extLst>
          </p:cNvPr>
          <p:cNvSpPr txBox="1"/>
          <p:nvPr/>
        </p:nvSpPr>
        <p:spPr>
          <a:xfrm>
            <a:off x="574751" y="906177"/>
            <a:ext cx="4006225" cy="400110"/>
          </a:xfrm>
          <a:prstGeom prst="rect">
            <a:avLst/>
          </a:prstGeom>
          <a:noFill/>
        </p:spPr>
        <p:txBody>
          <a:bodyPr wrap="none" rtlCol="0">
            <a:spAutoFit/>
          </a:bodyPr>
          <a:lstStyle/>
          <a:p>
            <a:r>
              <a:rPr lang="en-GB" sz="2000" b="1" dirty="0">
                <a:latin typeface="Arial" panose="020B0604020202020204" pitchFamily="34" charset="0"/>
                <a:cs typeface="Arial" panose="020B0604020202020204" pitchFamily="34" charset="0"/>
              </a:rPr>
              <a:t>T</a:t>
            </a:r>
            <a:r>
              <a:rPr lang="en-US" sz="2000" b="1" dirty="0" err="1">
                <a:latin typeface="Arial" panose="020B0604020202020204" pitchFamily="34" charset="0"/>
                <a:cs typeface="Arial" panose="020B0604020202020204" pitchFamily="34" charset="0"/>
              </a:rPr>
              <a:t>hông</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số</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của</a:t>
            </a:r>
            <a:r>
              <a:rPr lang="en-US" sz="2000" b="1" dirty="0">
                <a:latin typeface="Arial" panose="020B0604020202020204" pitchFamily="34" charset="0"/>
                <a:cs typeface="Arial" panose="020B0604020202020204" pitchFamily="34" charset="0"/>
              </a:rPr>
              <a:t> antenna </a:t>
            </a:r>
            <a:r>
              <a:rPr lang="en-US" sz="2000" b="1" dirty="0" err="1">
                <a:latin typeface="Arial" panose="020B0604020202020204" pitchFamily="34" charset="0"/>
                <a:cs typeface="Arial" panose="020B0604020202020204" pitchFamily="34" charset="0"/>
              </a:rPr>
              <a:t>sử</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dụng</a:t>
            </a:r>
            <a:endParaRPr lang="en-US" sz="2000" b="1" dirty="0">
              <a:latin typeface="Arial" panose="020B0604020202020204" pitchFamily="34" charset="0"/>
              <a:cs typeface="Arial" panose="020B0604020202020204" pitchFamily="34" charset="0"/>
            </a:endParaRPr>
          </a:p>
        </p:txBody>
      </p:sp>
      <p:pic>
        <p:nvPicPr>
          <p:cNvPr id="4098" name="Picture 2" descr="Click để xem">
            <a:extLst>
              <a:ext uri="{FF2B5EF4-FFF2-40B4-BE49-F238E27FC236}">
                <a16:creationId xmlns:a16="http://schemas.microsoft.com/office/drawing/2014/main" id="{DC24F0DC-BCA8-8A62-AE26-57AC00A436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490" y="1682111"/>
            <a:ext cx="3980648" cy="375139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DE7E221-A966-1461-DA07-E7A124994F7A}"/>
              </a:ext>
            </a:extLst>
          </p:cNvPr>
          <p:cNvSpPr txBox="1"/>
          <p:nvPr/>
        </p:nvSpPr>
        <p:spPr>
          <a:xfrm>
            <a:off x="4910149" y="2357480"/>
            <a:ext cx="5769430" cy="1323439"/>
          </a:xfrm>
          <a:prstGeom prst="rect">
            <a:avLst/>
          </a:prstGeom>
          <a:noFill/>
        </p:spPr>
        <p:txBody>
          <a:bodyPr wrap="square">
            <a:spAutoFit/>
          </a:bodyPr>
          <a:lstStyle/>
          <a:p>
            <a:pPr marL="285750" indent="-285750">
              <a:buFont typeface="Arial" panose="020B0604020202020204" pitchFamily="34" charset="0"/>
              <a:buChar char="•"/>
            </a:pPr>
            <a:r>
              <a:rPr lang="vi-VN" sz="2000" dirty="0">
                <a:latin typeface="+mj-lt"/>
              </a:rPr>
              <a:t>Cổng nối: SMA cái (Female SMA)</a:t>
            </a:r>
            <a:r>
              <a:rPr lang="en-GB" sz="2000" dirty="0">
                <a:latin typeface="+mj-lt"/>
              </a:rPr>
              <a:t> &lt;-&gt; IPEX(IPX18)</a:t>
            </a:r>
            <a:endParaRPr lang="vi-VN" sz="2000" dirty="0">
              <a:latin typeface="+mj-lt"/>
            </a:endParaRPr>
          </a:p>
          <a:p>
            <a:pPr marL="285750" indent="-285750">
              <a:buFont typeface="Arial" panose="020B0604020202020204" pitchFamily="34" charset="0"/>
              <a:buChar char="•"/>
            </a:pPr>
            <a:r>
              <a:rPr lang="vi-VN" sz="2000" dirty="0">
                <a:latin typeface="+mj-lt"/>
              </a:rPr>
              <a:t>Loại cáp: RG178</a:t>
            </a:r>
          </a:p>
          <a:p>
            <a:pPr marL="285750" indent="-285750">
              <a:buFont typeface="Arial" panose="020B0604020202020204" pitchFamily="34" charset="0"/>
              <a:buChar char="•"/>
            </a:pPr>
            <a:r>
              <a:rPr lang="vi-VN" sz="2000" dirty="0">
                <a:latin typeface="+mj-lt"/>
              </a:rPr>
              <a:t>Trở kháng dây: 50 Ohm.</a:t>
            </a:r>
          </a:p>
          <a:p>
            <a:pPr marL="285750" indent="-285750">
              <a:buFont typeface="Arial" panose="020B0604020202020204" pitchFamily="34" charset="0"/>
              <a:buChar char="•"/>
            </a:pPr>
            <a:r>
              <a:rPr lang="vi-VN" sz="2000" dirty="0">
                <a:latin typeface="+mj-lt"/>
              </a:rPr>
              <a:t>Độ dài: 20cm</a:t>
            </a:r>
          </a:p>
        </p:txBody>
      </p:sp>
      <p:sp>
        <p:nvSpPr>
          <p:cNvPr id="8" name="TextBox 7">
            <a:extLst>
              <a:ext uri="{FF2B5EF4-FFF2-40B4-BE49-F238E27FC236}">
                <a16:creationId xmlns:a16="http://schemas.microsoft.com/office/drawing/2014/main" id="{FDB10ABD-44F7-4C22-7ACC-6F24155B8AB2}"/>
              </a:ext>
            </a:extLst>
          </p:cNvPr>
          <p:cNvSpPr txBox="1"/>
          <p:nvPr/>
        </p:nvSpPr>
        <p:spPr>
          <a:xfrm>
            <a:off x="7579290" y="5508046"/>
            <a:ext cx="4612710" cy="369332"/>
          </a:xfrm>
          <a:prstGeom prst="rect">
            <a:avLst/>
          </a:prstGeom>
          <a:noFill/>
        </p:spPr>
        <p:txBody>
          <a:bodyPr wrap="square" rtlCol="0">
            <a:spAutoFit/>
          </a:bodyPr>
          <a:lstStyle/>
          <a:p>
            <a:r>
              <a:rPr lang="en-GB" b="1" i="1" dirty="0" err="1"/>
              <a:t>Nguồn</a:t>
            </a:r>
            <a:r>
              <a:rPr lang="en-GB" b="1" i="1" dirty="0"/>
              <a:t> </a:t>
            </a:r>
            <a:r>
              <a:rPr lang="en-GB" b="1" i="1" dirty="0" err="1"/>
              <a:t>ảnh</a:t>
            </a:r>
            <a:r>
              <a:rPr lang="en-GB" b="1" i="1" dirty="0"/>
              <a:t> </a:t>
            </a:r>
            <a:r>
              <a:rPr lang="en-GB" b="1" i="1" dirty="0" err="1"/>
              <a:t>tham</a:t>
            </a:r>
            <a:r>
              <a:rPr lang="en-GB" b="1" i="1" dirty="0"/>
              <a:t> </a:t>
            </a:r>
            <a:r>
              <a:rPr lang="en-GB" b="1" i="1" dirty="0" err="1"/>
              <a:t>khảo</a:t>
            </a:r>
            <a:r>
              <a:rPr lang="en-GB" b="1" i="1" dirty="0"/>
              <a:t>: </a:t>
            </a:r>
            <a:r>
              <a:rPr lang="en-GB" b="1" i="1" dirty="0">
                <a:solidFill>
                  <a:schemeClr val="accent1"/>
                </a:solidFill>
              </a:rPr>
              <a:t>hshop.vn</a:t>
            </a:r>
            <a:endParaRPr lang="en-US" b="1" i="1" dirty="0">
              <a:solidFill>
                <a:schemeClr val="accent1"/>
              </a:solidFill>
            </a:endParaRPr>
          </a:p>
        </p:txBody>
      </p:sp>
    </p:spTree>
    <p:extLst>
      <p:ext uri="{BB962C8B-B14F-4D97-AF65-F5344CB8AC3E}">
        <p14:creationId xmlns:p14="http://schemas.microsoft.com/office/powerpoint/2010/main" val="4220360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5A5CE-B83F-4FF5-5EEB-E53EE9B2C0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9ED196-FCC6-CA9E-AD56-128E49770B44}"/>
              </a:ext>
            </a:extLst>
          </p:cNvPr>
          <p:cNvSpPr>
            <a:spLocks noGrp="1"/>
          </p:cNvSpPr>
          <p:nvPr>
            <p:ph type="title"/>
          </p:nvPr>
        </p:nvSpPr>
        <p:spPr/>
        <p:txBody>
          <a:bodyPr>
            <a:noAutofit/>
          </a:bodyPr>
          <a:lstStyle/>
          <a:p>
            <a:r>
              <a:rPr lang="vi-VN" sz="3200" dirty="0">
                <a:latin typeface="Arial" panose="020B0604020202020204" pitchFamily="34" charset="0"/>
                <a:cs typeface="Arial" panose="020B0604020202020204" pitchFamily="34" charset="0"/>
              </a:rPr>
              <a:t>II</a:t>
            </a:r>
            <a:r>
              <a:rPr lang="en-US" sz="3200" dirty="0">
                <a:latin typeface="Arial" panose="020B0604020202020204" pitchFamily="34" charset="0"/>
                <a:cs typeface="Arial" panose="020B0604020202020204" pitchFamily="34" charset="0"/>
              </a:rPr>
              <a:t>I. </a:t>
            </a:r>
            <a:r>
              <a:rPr lang="en-US" sz="3200" dirty="0" err="1">
                <a:latin typeface="Arial" panose="020B0604020202020204" pitchFamily="34" charset="0"/>
                <a:cs typeface="Arial" panose="020B0604020202020204" pitchFamily="34" charset="0"/>
              </a:rPr>
              <a:t>Triển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khai</a:t>
            </a:r>
            <a:endParaRPr lang="en-US" sz="32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8D55E78-D0C0-38C4-31FD-68706D8ADFD3}"/>
              </a:ext>
            </a:extLst>
          </p:cNvPr>
          <p:cNvSpPr txBox="1"/>
          <p:nvPr/>
        </p:nvSpPr>
        <p:spPr>
          <a:xfrm>
            <a:off x="574751" y="906177"/>
            <a:ext cx="5424883" cy="400110"/>
          </a:xfrm>
          <a:prstGeom prst="rect">
            <a:avLst/>
          </a:prstGeom>
          <a:noFill/>
        </p:spPr>
        <p:txBody>
          <a:bodyPr wrap="none" rtlCol="0">
            <a:spAutoFit/>
          </a:bodyPr>
          <a:lstStyle/>
          <a:p>
            <a:r>
              <a:rPr lang="en-GB" sz="2000" b="1" dirty="0">
                <a:latin typeface="Arial" panose="020B0604020202020204" pitchFamily="34" charset="0"/>
                <a:cs typeface="Arial" panose="020B0604020202020204" pitchFamily="34" charset="0"/>
              </a:rPr>
              <a:t>T</a:t>
            </a:r>
            <a:r>
              <a:rPr lang="en-US" sz="2000" b="1" dirty="0" err="1">
                <a:latin typeface="Arial" panose="020B0604020202020204" pitchFamily="34" charset="0"/>
                <a:cs typeface="Arial" panose="020B0604020202020204" pitchFamily="34" charset="0"/>
              </a:rPr>
              <a:t>hông</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số</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của</a:t>
            </a:r>
            <a:r>
              <a:rPr lang="en-US" sz="2000" b="1" dirty="0">
                <a:latin typeface="Arial" panose="020B0604020202020204" pitchFamily="34" charset="0"/>
                <a:cs typeface="Arial" panose="020B0604020202020204" pitchFamily="34" charset="0"/>
              </a:rPr>
              <a:t> MH real-time Clock module 2</a:t>
            </a:r>
          </a:p>
        </p:txBody>
      </p:sp>
      <p:sp>
        <p:nvSpPr>
          <p:cNvPr id="5" name="TextBox 4">
            <a:extLst>
              <a:ext uri="{FF2B5EF4-FFF2-40B4-BE49-F238E27FC236}">
                <a16:creationId xmlns:a16="http://schemas.microsoft.com/office/drawing/2014/main" id="{914EA4E3-B522-AC1E-8B53-13224A044DC7}"/>
              </a:ext>
            </a:extLst>
          </p:cNvPr>
          <p:cNvSpPr txBox="1"/>
          <p:nvPr/>
        </p:nvSpPr>
        <p:spPr>
          <a:xfrm>
            <a:off x="4910149" y="2357480"/>
            <a:ext cx="5769430" cy="1938992"/>
          </a:xfrm>
          <a:prstGeom prst="rect">
            <a:avLst/>
          </a:prstGeom>
          <a:noFill/>
        </p:spPr>
        <p:txBody>
          <a:bodyPr wrap="square">
            <a:spAutoFit/>
          </a:bodyPr>
          <a:lstStyle/>
          <a:p>
            <a:pPr algn="l">
              <a:buFont typeface="Arial" panose="020B0604020202020204" pitchFamily="34" charset="0"/>
              <a:buChar char="•"/>
            </a:pPr>
            <a:r>
              <a:rPr lang="vi-VN" sz="2000" b="0" i="0">
                <a:solidFill>
                  <a:srgbClr val="111111"/>
                </a:solidFill>
                <a:effectLst/>
                <a:latin typeface="BlinkMacSystemFont"/>
              </a:rPr>
              <a:t>Kích thước: 47mm x 17mm x 6mm (L x W x H)</a:t>
            </a:r>
          </a:p>
          <a:p>
            <a:pPr algn="l">
              <a:buFont typeface="Arial" panose="020B0604020202020204" pitchFamily="34" charset="0"/>
              <a:buChar char="•"/>
            </a:pPr>
            <a:r>
              <a:rPr lang="vi-VN" sz="2000" b="0" i="0">
                <a:solidFill>
                  <a:srgbClr val="111111"/>
                </a:solidFill>
                <a:effectLst/>
                <a:latin typeface="BlinkMacSystemFont"/>
              </a:rPr>
              <a:t>Chip chính: DS1302 IC thời gian thực</a:t>
            </a:r>
          </a:p>
          <a:p>
            <a:pPr algn="l">
              <a:buFont typeface="Arial" panose="020B0604020202020204" pitchFamily="34" charset="0"/>
              <a:buChar char="•"/>
            </a:pPr>
            <a:r>
              <a:rPr lang="vi-VN" sz="2000" b="0" i="0">
                <a:solidFill>
                  <a:srgbClr val="111111"/>
                </a:solidFill>
                <a:effectLst/>
                <a:latin typeface="BlinkMacSystemFont"/>
              </a:rPr>
              <a:t>Điện áp làm việc: DC 3.3~ 5V</a:t>
            </a:r>
          </a:p>
          <a:p>
            <a:pPr algn="l">
              <a:buFont typeface="Arial" panose="020B0604020202020204" pitchFamily="34" charset="0"/>
              <a:buChar char="•"/>
            </a:pPr>
            <a:r>
              <a:rPr lang="vi-VN" sz="2000" b="0" i="0">
                <a:solidFill>
                  <a:srgbClr val="111111"/>
                </a:solidFill>
                <a:effectLst/>
                <a:latin typeface="BlinkMacSystemFont"/>
              </a:rPr>
              <a:t>Phạm vi nhiệt độ chịu đựng được (độ C): 0 ~ 70</a:t>
            </a:r>
          </a:p>
          <a:p>
            <a:pPr algn="l">
              <a:buFont typeface="Arial" panose="020B0604020202020204" pitchFamily="34" charset="0"/>
              <a:buChar char="•"/>
            </a:pPr>
            <a:r>
              <a:rPr lang="vi-VN" sz="2000" b="0" i="0">
                <a:solidFill>
                  <a:srgbClr val="111111"/>
                </a:solidFill>
                <a:effectLst/>
                <a:latin typeface="BlinkMacSystemFont"/>
              </a:rPr>
              <a:t>Chế độ I/O nối tiếp</a:t>
            </a:r>
          </a:p>
          <a:p>
            <a:pPr algn="l">
              <a:buFont typeface="Arial" panose="020B0604020202020204" pitchFamily="34" charset="0"/>
              <a:buChar char="•"/>
            </a:pPr>
            <a:r>
              <a:rPr lang="vi-VN" sz="2000" b="0" i="0">
                <a:solidFill>
                  <a:srgbClr val="111111"/>
                </a:solidFill>
                <a:effectLst/>
                <a:latin typeface="BlinkMacSystemFont"/>
              </a:rPr>
              <a:t>Pin sử dụng: </a:t>
            </a:r>
            <a:r>
              <a:rPr lang="vi-VN" sz="2000" b="0" i="0" u="none" strike="noStrike">
                <a:solidFill>
                  <a:srgbClr val="3273DC"/>
                </a:solidFill>
                <a:effectLst/>
                <a:latin typeface="BlinkMacSystemFont"/>
                <a:hlinkClick r:id="rId2"/>
              </a:rPr>
              <a:t>2032 </a:t>
            </a:r>
            <a:endParaRPr lang="vi-VN" sz="2000" b="0" i="0">
              <a:solidFill>
                <a:srgbClr val="111111"/>
              </a:solidFill>
              <a:effectLst/>
              <a:latin typeface="BlinkMacSystemFont"/>
            </a:endParaRPr>
          </a:p>
        </p:txBody>
      </p:sp>
      <p:sp>
        <p:nvSpPr>
          <p:cNvPr id="8" name="TextBox 7">
            <a:extLst>
              <a:ext uri="{FF2B5EF4-FFF2-40B4-BE49-F238E27FC236}">
                <a16:creationId xmlns:a16="http://schemas.microsoft.com/office/drawing/2014/main" id="{9903A1E1-E37E-AEC7-5E09-47CF2715A32D}"/>
              </a:ext>
            </a:extLst>
          </p:cNvPr>
          <p:cNvSpPr txBox="1"/>
          <p:nvPr/>
        </p:nvSpPr>
        <p:spPr>
          <a:xfrm>
            <a:off x="6762861" y="5431846"/>
            <a:ext cx="4612710" cy="369332"/>
          </a:xfrm>
          <a:prstGeom prst="rect">
            <a:avLst/>
          </a:prstGeom>
          <a:noFill/>
        </p:spPr>
        <p:txBody>
          <a:bodyPr wrap="square" rtlCol="0">
            <a:spAutoFit/>
          </a:bodyPr>
          <a:lstStyle/>
          <a:p>
            <a:r>
              <a:rPr lang="en-GB" b="1" i="1" dirty="0" err="1"/>
              <a:t>Nguồn</a:t>
            </a:r>
            <a:r>
              <a:rPr lang="en-GB" b="1" i="1" dirty="0"/>
              <a:t> </a:t>
            </a:r>
            <a:r>
              <a:rPr lang="en-GB" b="1" i="1" dirty="0" err="1"/>
              <a:t>ảnh</a:t>
            </a:r>
            <a:r>
              <a:rPr lang="en-GB" b="1" i="1" dirty="0"/>
              <a:t> </a:t>
            </a:r>
            <a:r>
              <a:rPr lang="en-GB" b="1" i="1" dirty="0" err="1"/>
              <a:t>tham</a:t>
            </a:r>
            <a:r>
              <a:rPr lang="en-GB" b="1" i="1" dirty="0"/>
              <a:t> </a:t>
            </a:r>
            <a:r>
              <a:rPr lang="en-GB" b="1" i="1" dirty="0" err="1"/>
              <a:t>khảo</a:t>
            </a:r>
            <a:r>
              <a:rPr lang="en-GB" b="1" i="1" dirty="0"/>
              <a:t>: </a:t>
            </a:r>
            <a:r>
              <a:rPr lang="en-GB" b="1" i="1" dirty="0">
                <a:solidFill>
                  <a:schemeClr val="accent1"/>
                </a:solidFill>
              </a:rPr>
              <a:t>nshopvn.com</a:t>
            </a:r>
            <a:endParaRPr lang="en-US" b="1" i="1" dirty="0">
              <a:solidFill>
                <a:schemeClr val="accent1"/>
              </a:solidFill>
            </a:endParaRPr>
          </a:p>
        </p:txBody>
      </p:sp>
      <p:pic>
        <p:nvPicPr>
          <p:cNvPr id="11266" name="Picture 2" descr="Module thời gian thực DS1302">
            <a:extLst>
              <a:ext uri="{FF2B5EF4-FFF2-40B4-BE49-F238E27FC236}">
                <a16:creationId xmlns:a16="http://schemas.microsoft.com/office/drawing/2014/main" id="{379550C0-00BD-DA60-5067-D0849FDB78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871" y="1306287"/>
            <a:ext cx="3929020" cy="3929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099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9F47C-4023-068A-2A82-A08EC59D55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A2AF6E-8AC1-A83E-17D0-F34FA51000E8}"/>
              </a:ext>
            </a:extLst>
          </p:cNvPr>
          <p:cNvSpPr>
            <a:spLocks noGrp="1"/>
          </p:cNvSpPr>
          <p:nvPr>
            <p:ph type="title"/>
          </p:nvPr>
        </p:nvSpPr>
        <p:spPr/>
        <p:txBody>
          <a:bodyPr>
            <a:noAutofit/>
          </a:bodyPr>
          <a:lstStyle/>
          <a:p>
            <a:r>
              <a:rPr lang="vi-VN" sz="3200" dirty="0">
                <a:latin typeface="Arial" panose="020B0604020202020204" pitchFamily="34" charset="0"/>
                <a:cs typeface="Arial" panose="020B0604020202020204" pitchFamily="34" charset="0"/>
              </a:rPr>
              <a:t>II</a:t>
            </a:r>
            <a:r>
              <a:rPr lang="en-US" sz="3200" dirty="0">
                <a:latin typeface="Arial" panose="020B0604020202020204" pitchFamily="34" charset="0"/>
                <a:cs typeface="Arial" panose="020B0604020202020204" pitchFamily="34" charset="0"/>
              </a:rPr>
              <a:t>I. </a:t>
            </a:r>
            <a:r>
              <a:rPr lang="en-US" sz="3200" dirty="0" err="1">
                <a:latin typeface="Arial" panose="020B0604020202020204" pitchFamily="34" charset="0"/>
                <a:cs typeface="Arial" panose="020B0604020202020204" pitchFamily="34" charset="0"/>
              </a:rPr>
              <a:t>Triển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khai</a:t>
            </a:r>
            <a:endParaRPr lang="en-US" sz="3200"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B13073BB-4150-3F03-1C7A-712CB028D6EC}"/>
              </a:ext>
            </a:extLst>
          </p:cNvPr>
          <p:cNvSpPr/>
          <p:nvPr/>
        </p:nvSpPr>
        <p:spPr>
          <a:xfrm>
            <a:off x="3392262" y="1781175"/>
            <a:ext cx="1762125" cy="9144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ESP32 WROOM</a:t>
            </a:r>
            <a:endParaRPr lang="vi-VN" dirty="0"/>
          </a:p>
        </p:txBody>
      </p:sp>
      <p:sp>
        <p:nvSpPr>
          <p:cNvPr id="14" name="Rectangle 13">
            <a:extLst>
              <a:ext uri="{FF2B5EF4-FFF2-40B4-BE49-F238E27FC236}">
                <a16:creationId xmlns:a16="http://schemas.microsoft.com/office/drawing/2014/main" id="{20C25D3F-898E-DBB3-5969-20F9310C8E55}"/>
              </a:ext>
            </a:extLst>
          </p:cNvPr>
          <p:cNvSpPr/>
          <p:nvPr/>
        </p:nvSpPr>
        <p:spPr>
          <a:xfrm>
            <a:off x="6296025" y="3333750"/>
            <a:ext cx="1552575" cy="800100"/>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err="1"/>
              <a:t>Module</a:t>
            </a:r>
            <a:r>
              <a:rPr lang="vi-VN" dirty="0"/>
              <a:t> </a:t>
            </a:r>
            <a:r>
              <a:rPr lang="vi-VN" dirty="0" err="1"/>
              <a:t>LoRa</a:t>
            </a:r>
            <a:endParaRPr lang="vi-VN" dirty="0"/>
          </a:p>
        </p:txBody>
      </p:sp>
      <p:sp>
        <p:nvSpPr>
          <p:cNvPr id="15" name="Rectangle: Rounded Corners 14">
            <a:extLst>
              <a:ext uri="{FF2B5EF4-FFF2-40B4-BE49-F238E27FC236}">
                <a16:creationId xmlns:a16="http://schemas.microsoft.com/office/drawing/2014/main" id="{39B5A69D-8407-ADB0-4020-350919DBD3BC}"/>
              </a:ext>
            </a:extLst>
          </p:cNvPr>
          <p:cNvSpPr/>
          <p:nvPr/>
        </p:nvSpPr>
        <p:spPr>
          <a:xfrm>
            <a:off x="8326212" y="2066925"/>
            <a:ext cx="1762125" cy="1047750"/>
          </a:xfrm>
          <a:prstGeom prst="roundRect">
            <a:avLst/>
          </a:prstGeom>
          <a:solidFill>
            <a:schemeClr val="tx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Anten 433MHz</a:t>
            </a:r>
            <a:r>
              <a:rPr lang="en-GB" dirty="0"/>
              <a:t> 5dBi</a:t>
            </a:r>
            <a:endParaRPr lang="vi-VN" dirty="0"/>
          </a:p>
        </p:txBody>
      </p:sp>
      <p:cxnSp>
        <p:nvCxnSpPr>
          <p:cNvPr id="16" name="Connector: Elbow 15">
            <a:extLst>
              <a:ext uri="{FF2B5EF4-FFF2-40B4-BE49-F238E27FC236}">
                <a16:creationId xmlns:a16="http://schemas.microsoft.com/office/drawing/2014/main" id="{68D84364-3876-97BC-8424-24C583CA4E95}"/>
              </a:ext>
            </a:extLst>
          </p:cNvPr>
          <p:cNvCxnSpPr>
            <a:cxnSpLocks/>
            <a:stCxn id="13" idx="2"/>
            <a:endCxn id="14" idx="1"/>
          </p:cNvCxnSpPr>
          <p:nvPr/>
        </p:nvCxnSpPr>
        <p:spPr>
          <a:xfrm rot="16200000" flipH="1">
            <a:off x="4765563" y="2203337"/>
            <a:ext cx="1038225" cy="2022700"/>
          </a:xfrm>
          <a:prstGeom prst="bentConnector2">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AC516591-5178-6046-86A0-06575B0B6298}"/>
              </a:ext>
            </a:extLst>
          </p:cNvPr>
          <p:cNvCxnSpPr>
            <a:cxnSpLocks/>
            <a:stCxn id="14" idx="3"/>
            <a:endCxn id="15" idx="2"/>
          </p:cNvCxnSpPr>
          <p:nvPr/>
        </p:nvCxnSpPr>
        <p:spPr>
          <a:xfrm flipV="1">
            <a:off x="7848600" y="3114675"/>
            <a:ext cx="1358675" cy="619125"/>
          </a:xfrm>
          <a:prstGeom prst="bentConnector2">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79D8541-F237-FBDA-DA7B-4ECE8C8AA138}"/>
              </a:ext>
            </a:extLst>
          </p:cNvPr>
          <p:cNvSpPr/>
          <p:nvPr/>
        </p:nvSpPr>
        <p:spPr>
          <a:xfrm>
            <a:off x="3392262" y="4272968"/>
            <a:ext cx="1762125" cy="9144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MH Real time</a:t>
            </a:r>
          </a:p>
          <a:p>
            <a:pPr algn="ctr"/>
            <a:r>
              <a:rPr lang="en-GB" dirty="0"/>
              <a:t>Clock Module</a:t>
            </a:r>
            <a:endParaRPr lang="vi-VN" dirty="0"/>
          </a:p>
        </p:txBody>
      </p:sp>
      <p:cxnSp>
        <p:nvCxnSpPr>
          <p:cNvPr id="26" name="Straight Arrow Connector 25">
            <a:extLst>
              <a:ext uri="{FF2B5EF4-FFF2-40B4-BE49-F238E27FC236}">
                <a16:creationId xmlns:a16="http://schemas.microsoft.com/office/drawing/2014/main" id="{C4824168-AE80-E198-94F6-8F23B60A63C8}"/>
              </a:ext>
            </a:extLst>
          </p:cNvPr>
          <p:cNvCxnSpPr>
            <a:endCxn id="20" idx="0"/>
          </p:cNvCxnSpPr>
          <p:nvPr/>
        </p:nvCxnSpPr>
        <p:spPr>
          <a:xfrm>
            <a:off x="4273324" y="3733800"/>
            <a:ext cx="1" cy="539168"/>
          </a:xfrm>
          <a:prstGeom prst="straightConnector1">
            <a:avLst/>
          </a:prstGeom>
          <a:ln w="38100">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D8D1108E-3B54-2EDC-2465-67E45B553F6C}"/>
              </a:ext>
            </a:extLst>
          </p:cNvPr>
          <p:cNvSpPr txBox="1"/>
          <p:nvPr/>
        </p:nvSpPr>
        <p:spPr>
          <a:xfrm>
            <a:off x="455008" y="1149657"/>
            <a:ext cx="2392001" cy="400110"/>
          </a:xfrm>
          <a:prstGeom prst="rect">
            <a:avLst/>
          </a:prstGeom>
          <a:noFill/>
        </p:spPr>
        <p:txBody>
          <a:bodyPr wrap="none" rtlCol="0">
            <a:spAutoFit/>
          </a:bodyPr>
          <a:lstStyle/>
          <a:p>
            <a:r>
              <a:rPr lang="en-GB" sz="2000" b="1" dirty="0">
                <a:latin typeface="Arial" panose="020B0604020202020204" pitchFamily="34" charset="0"/>
                <a:cs typeface="Arial" panose="020B0604020202020204" pitchFamily="34" charset="0"/>
              </a:rPr>
              <a:t>T</a:t>
            </a:r>
            <a:r>
              <a:rPr lang="en-US" sz="2000" b="1" dirty="0" err="1">
                <a:latin typeface="Arial" panose="020B0604020202020204" pitchFamily="34" charset="0"/>
                <a:cs typeface="Arial" panose="020B0604020202020204" pitchFamily="34" charset="0"/>
              </a:rPr>
              <a:t>hiết</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lập</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hệ</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thống</a:t>
            </a:r>
            <a:endParaRPr lang="en-US"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70899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98B0F-AF77-7F3F-CA14-69998F4FA9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C5623-CE6F-CBE1-1F0E-699E4D1DC4CE}"/>
              </a:ext>
            </a:extLst>
          </p:cNvPr>
          <p:cNvSpPr>
            <a:spLocks noGrp="1"/>
          </p:cNvSpPr>
          <p:nvPr>
            <p:ph type="title"/>
          </p:nvPr>
        </p:nvSpPr>
        <p:spPr/>
        <p:txBody>
          <a:bodyPr>
            <a:noAutofit/>
          </a:bodyPr>
          <a:lstStyle/>
          <a:p>
            <a:r>
              <a:rPr lang="vi-VN" sz="3200" dirty="0">
                <a:latin typeface="Arial" panose="020B0604020202020204" pitchFamily="34" charset="0"/>
                <a:cs typeface="Arial" panose="020B0604020202020204" pitchFamily="34" charset="0"/>
              </a:rPr>
              <a:t>II</a:t>
            </a:r>
            <a:r>
              <a:rPr lang="en-US" sz="3200" dirty="0">
                <a:latin typeface="Arial" panose="020B0604020202020204" pitchFamily="34" charset="0"/>
                <a:cs typeface="Arial" panose="020B0604020202020204" pitchFamily="34" charset="0"/>
              </a:rPr>
              <a:t>I. </a:t>
            </a:r>
            <a:r>
              <a:rPr lang="en-US" sz="3200" dirty="0" err="1">
                <a:latin typeface="Arial" panose="020B0604020202020204" pitchFamily="34" charset="0"/>
                <a:cs typeface="Arial" panose="020B0604020202020204" pitchFamily="34" charset="0"/>
              </a:rPr>
              <a:t>Triển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khai</a:t>
            </a:r>
            <a:endParaRPr lang="en-US" sz="32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8BC46930-86B3-D99D-0F5C-B52D922D0FED}"/>
              </a:ext>
            </a:extLst>
          </p:cNvPr>
          <p:cNvSpPr txBox="1"/>
          <p:nvPr/>
        </p:nvSpPr>
        <p:spPr>
          <a:xfrm>
            <a:off x="455008" y="1149657"/>
            <a:ext cx="1636987" cy="400110"/>
          </a:xfrm>
          <a:prstGeom prst="rect">
            <a:avLst/>
          </a:prstGeom>
          <a:noFill/>
        </p:spPr>
        <p:txBody>
          <a:bodyPr wrap="none" rtlCol="0">
            <a:spAutoFit/>
          </a:bodyPr>
          <a:lstStyle/>
          <a:p>
            <a:r>
              <a:rPr lang="en-US" sz="2000" b="1" dirty="0" err="1">
                <a:latin typeface="Arial" panose="020B0604020202020204" pitchFamily="34" charset="0"/>
                <a:cs typeface="Arial" panose="020B0604020202020204" pitchFamily="34" charset="0"/>
              </a:rPr>
              <a:t>Hàn</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kết</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nối</a:t>
            </a:r>
            <a:endParaRPr lang="en-US" sz="2000" b="1" dirty="0">
              <a:latin typeface="Arial" panose="020B0604020202020204" pitchFamily="34" charset="0"/>
              <a:cs typeface="Arial" panose="020B0604020202020204" pitchFamily="34" charset="0"/>
            </a:endParaRPr>
          </a:p>
        </p:txBody>
      </p:sp>
      <p:pic>
        <p:nvPicPr>
          <p:cNvPr id="5" name="Picture 4" descr="A diagram of a circuit board&#10;&#10;AI-generated content may be incorrect.">
            <a:extLst>
              <a:ext uri="{FF2B5EF4-FFF2-40B4-BE49-F238E27FC236}">
                <a16:creationId xmlns:a16="http://schemas.microsoft.com/office/drawing/2014/main" id="{F298D1C3-8018-8ABB-A4BC-D96E8C5734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3232"/>
            <a:ext cx="12192000" cy="5551535"/>
          </a:xfrm>
          <a:prstGeom prst="rect">
            <a:avLst/>
          </a:prstGeom>
        </p:spPr>
      </p:pic>
    </p:spTree>
    <p:extLst>
      <p:ext uri="{BB962C8B-B14F-4D97-AF65-F5344CB8AC3E}">
        <p14:creationId xmlns:p14="http://schemas.microsoft.com/office/powerpoint/2010/main" val="371891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E1FBF-23AB-AA24-9150-F02F7186C3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01D881-52B5-FBEE-B326-CF77F85B95C2}"/>
              </a:ext>
            </a:extLst>
          </p:cNvPr>
          <p:cNvSpPr>
            <a:spLocks noGrp="1"/>
          </p:cNvSpPr>
          <p:nvPr>
            <p:ph type="title"/>
          </p:nvPr>
        </p:nvSpPr>
        <p:spPr/>
        <p:txBody>
          <a:bodyPr>
            <a:noAutofit/>
          </a:bodyPr>
          <a:lstStyle/>
          <a:p>
            <a:r>
              <a:rPr lang="vi-VN" sz="3200" dirty="0">
                <a:latin typeface="Arial" panose="020B0604020202020204" pitchFamily="34" charset="0"/>
                <a:cs typeface="Arial" panose="020B0604020202020204" pitchFamily="34" charset="0"/>
              </a:rPr>
              <a:t>II</a:t>
            </a:r>
            <a:r>
              <a:rPr lang="en-US" sz="3200" dirty="0">
                <a:latin typeface="Arial" panose="020B0604020202020204" pitchFamily="34" charset="0"/>
                <a:cs typeface="Arial" panose="020B0604020202020204" pitchFamily="34" charset="0"/>
              </a:rPr>
              <a:t>I. </a:t>
            </a:r>
            <a:r>
              <a:rPr lang="en-US" sz="3200" dirty="0" err="1">
                <a:latin typeface="Arial" panose="020B0604020202020204" pitchFamily="34" charset="0"/>
                <a:cs typeface="Arial" panose="020B0604020202020204" pitchFamily="34" charset="0"/>
              </a:rPr>
              <a:t>Triển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khai</a:t>
            </a:r>
            <a:endParaRPr lang="en-US" sz="32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60E7A5C-CE25-3D20-BAF7-552B257871AB}"/>
              </a:ext>
            </a:extLst>
          </p:cNvPr>
          <p:cNvSpPr txBox="1"/>
          <p:nvPr/>
        </p:nvSpPr>
        <p:spPr>
          <a:xfrm>
            <a:off x="193751" y="918991"/>
            <a:ext cx="3791423" cy="400110"/>
          </a:xfrm>
          <a:prstGeom prst="rect">
            <a:avLst/>
          </a:prstGeom>
          <a:noFill/>
        </p:spPr>
        <p:txBody>
          <a:bodyPr wrap="none" rtlCol="0">
            <a:spAutoFit/>
          </a:bodyPr>
          <a:lstStyle/>
          <a:p>
            <a:r>
              <a:rPr lang="en-GB" sz="2000" b="1" dirty="0">
                <a:latin typeface="Arial" panose="020B0604020202020204" pitchFamily="34" charset="0"/>
                <a:cs typeface="Arial" panose="020B0604020202020204" pitchFamily="34" charset="0"/>
              </a:rPr>
              <a:t>S</a:t>
            </a:r>
            <a:r>
              <a:rPr lang="en-US" sz="2000" b="1" dirty="0" err="1">
                <a:latin typeface="Arial" panose="020B0604020202020204" pitchFamily="34" charset="0"/>
                <a:cs typeface="Arial" panose="020B0604020202020204" pitchFamily="34" charset="0"/>
              </a:rPr>
              <a:t>etup</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các</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thông</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số</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cho</a:t>
            </a:r>
            <a:r>
              <a:rPr lang="en-US" sz="2000" b="1" dirty="0">
                <a:latin typeface="Arial" panose="020B0604020202020204" pitchFamily="34" charset="0"/>
                <a:cs typeface="Arial" panose="020B0604020202020204" pitchFamily="34" charset="0"/>
              </a:rPr>
              <a:t> LoRa</a:t>
            </a:r>
          </a:p>
        </p:txBody>
      </p:sp>
      <p:pic>
        <p:nvPicPr>
          <p:cNvPr id="6" name="Picture 5">
            <a:extLst>
              <a:ext uri="{FF2B5EF4-FFF2-40B4-BE49-F238E27FC236}">
                <a16:creationId xmlns:a16="http://schemas.microsoft.com/office/drawing/2014/main" id="{EED1AE0F-0488-4284-224D-42F617509C1F}"/>
              </a:ext>
            </a:extLst>
          </p:cNvPr>
          <p:cNvPicPr>
            <a:picLocks noChangeAspect="1"/>
          </p:cNvPicPr>
          <p:nvPr/>
        </p:nvPicPr>
        <p:blipFill>
          <a:blip r:embed="rId2"/>
          <a:stretch>
            <a:fillRect/>
          </a:stretch>
        </p:blipFill>
        <p:spPr>
          <a:xfrm>
            <a:off x="1036168" y="3030466"/>
            <a:ext cx="4692436" cy="2083666"/>
          </a:xfrm>
          <a:prstGeom prst="rect">
            <a:avLst/>
          </a:prstGeom>
        </p:spPr>
      </p:pic>
      <p:sp>
        <p:nvSpPr>
          <p:cNvPr id="10" name="TextBox 9">
            <a:extLst>
              <a:ext uri="{FF2B5EF4-FFF2-40B4-BE49-F238E27FC236}">
                <a16:creationId xmlns:a16="http://schemas.microsoft.com/office/drawing/2014/main" id="{2CAAE922-73D4-6169-8575-0BFFA555591F}"/>
              </a:ext>
            </a:extLst>
          </p:cNvPr>
          <p:cNvSpPr txBox="1"/>
          <p:nvPr/>
        </p:nvSpPr>
        <p:spPr>
          <a:xfrm>
            <a:off x="468000" y="1500031"/>
            <a:ext cx="3879588" cy="1200329"/>
          </a:xfrm>
          <a:prstGeom prst="rect">
            <a:avLst/>
          </a:prstGeom>
          <a:noFill/>
        </p:spPr>
        <p:txBody>
          <a:bodyPr wrap="none" rtlCol="0">
            <a:spAutoFit/>
          </a:bodyPr>
          <a:lstStyle/>
          <a:p>
            <a:r>
              <a:rPr lang="en-US" dirty="0" err="1"/>
              <a:t>Nhóm</a:t>
            </a:r>
            <a:r>
              <a:rPr lang="en-US" dirty="0"/>
              <a:t> </a:t>
            </a:r>
            <a:r>
              <a:rPr lang="en-US" dirty="0" err="1"/>
              <a:t>tập</a:t>
            </a:r>
            <a:r>
              <a:rPr lang="en-US" dirty="0"/>
              <a:t> </a:t>
            </a:r>
            <a:r>
              <a:rPr lang="en-US" dirty="0" err="1"/>
              <a:t>trung</a:t>
            </a:r>
            <a:r>
              <a:rPr lang="en-US" dirty="0"/>
              <a:t> </a:t>
            </a:r>
            <a:r>
              <a:rPr lang="en-US" dirty="0" err="1"/>
              <a:t>vào</a:t>
            </a:r>
            <a:r>
              <a:rPr lang="en-US" dirty="0"/>
              <a:t> 3 </a:t>
            </a:r>
            <a:r>
              <a:rPr lang="en-US" dirty="0" err="1"/>
              <a:t>tham</a:t>
            </a:r>
            <a:r>
              <a:rPr lang="en-US" dirty="0"/>
              <a:t> </a:t>
            </a:r>
            <a:r>
              <a:rPr lang="en-US" dirty="0" err="1"/>
              <a:t>số</a:t>
            </a:r>
            <a:r>
              <a:rPr lang="en-US" dirty="0"/>
              <a:t> </a:t>
            </a:r>
            <a:r>
              <a:rPr lang="en-US" dirty="0" err="1"/>
              <a:t>chính</a:t>
            </a:r>
            <a:r>
              <a:rPr lang="en-US" dirty="0"/>
              <a:t>: </a:t>
            </a:r>
            <a:br>
              <a:rPr lang="en-US" dirty="0"/>
            </a:br>
            <a:r>
              <a:rPr lang="en-US" dirty="0" err="1"/>
              <a:t>SpreadingFactor</a:t>
            </a:r>
            <a:br>
              <a:rPr lang="en-US" dirty="0"/>
            </a:br>
            <a:r>
              <a:rPr lang="en-US" dirty="0" err="1"/>
              <a:t>SignalBandwidth</a:t>
            </a:r>
            <a:br>
              <a:rPr lang="en-US" dirty="0"/>
            </a:br>
            <a:r>
              <a:rPr lang="en-US" dirty="0"/>
              <a:t>CodingRate4</a:t>
            </a:r>
          </a:p>
        </p:txBody>
      </p:sp>
      <p:sp>
        <p:nvSpPr>
          <p:cNvPr id="15" name="TextBox 14">
            <a:extLst>
              <a:ext uri="{FF2B5EF4-FFF2-40B4-BE49-F238E27FC236}">
                <a16:creationId xmlns:a16="http://schemas.microsoft.com/office/drawing/2014/main" id="{1C511467-2183-64FF-4C1D-6D2D546E64D0}"/>
              </a:ext>
            </a:extLst>
          </p:cNvPr>
          <p:cNvSpPr txBox="1"/>
          <p:nvPr/>
        </p:nvSpPr>
        <p:spPr>
          <a:xfrm>
            <a:off x="2757600" y="5315938"/>
            <a:ext cx="2232000" cy="369332"/>
          </a:xfrm>
          <a:prstGeom prst="rect">
            <a:avLst/>
          </a:prstGeom>
          <a:noFill/>
        </p:spPr>
        <p:txBody>
          <a:bodyPr wrap="square" rtlCol="0">
            <a:spAutoFit/>
          </a:bodyPr>
          <a:lstStyle/>
          <a:p>
            <a:r>
              <a:rPr lang="en-US" dirty="0" err="1"/>
              <a:t>Chế</a:t>
            </a:r>
            <a:r>
              <a:rPr lang="en-US" dirty="0"/>
              <a:t> </a:t>
            </a:r>
            <a:r>
              <a:rPr lang="en-US" dirty="0" err="1"/>
              <a:t>độ</a:t>
            </a:r>
            <a:r>
              <a:rPr lang="en-US" dirty="0"/>
              <a:t> 1</a:t>
            </a:r>
          </a:p>
        </p:txBody>
      </p:sp>
      <p:pic>
        <p:nvPicPr>
          <p:cNvPr id="17" name="Picture 16">
            <a:extLst>
              <a:ext uri="{FF2B5EF4-FFF2-40B4-BE49-F238E27FC236}">
                <a16:creationId xmlns:a16="http://schemas.microsoft.com/office/drawing/2014/main" id="{6CD2F3E7-302E-7AA8-8943-C9F179D8417F}"/>
              </a:ext>
            </a:extLst>
          </p:cNvPr>
          <p:cNvPicPr>
            <a:picLocks noChangeAspect="1"/>
          </p:cNvPicPr>
          <p:nvPr/>
        </p:nvPicPr>
        <p:blipFill>
          <a:blip r:embed="rId3"/>
          <a:stretch>
            <a:fillRect/>
          </a:stretch>
        </p:blipFill>
        <p:spPr>
          <a:xfrm>
            <a:off x="6429342" y="3014248"/>
            <a:ext cx="4678786" cy="2099884"/>
          </a:xfrm>
          <a:prstGeom prst="rect">
            <a:avLst/>
          </a:prstGeom>
        </p:spPr>
      </p:pic>
      <p:sp>
        <p:nvSpPr>
          <p:cNvPr id="18" name="TextBox 17">
            <a:extLst>
              <a:ext uri="{FF2B5EF4-FFF2-40B4-BE49-F238E27FC236}">
                <a16:creationId xmlns:a16="http://schemas.microsoft.com/office/drawing/2014/main" id="{E54D6994-798F-D09D-8BA9-91E08906FF1A}"/>
              </a:ext>
            </a:extLst>
          </p:cNvPr>
          <p:cNvSpPr txBox="1"/>
          <p:nvPr/>
        </p:nvSpPr>
        <p:spPr>
          <a:xfrm>
            <a:off x="8416801" y="5315938"/>
            <a:ext cx="2232000" cy="369332"/>
          </a:xfrm>
          <a:prstGeom prst="rect">
            <a:avLst/>
          </a:prstGeom>
          <a:noFill/>
        </p:spPr>
        <p:txBody>
          <a:bodyPr wrap="square" rtlCol="0">
            <a:spAutoFit/>
          </a:bodyPr>
          <a:lstStyle/>
          <a:p>
            <a:r>
              <a:rPr lang="en-US" dirty="0" err="1"/>
              <a:t>Chế</a:t>
            </a:r>
            <a:r>
              <a:rPr lang="en-US" dirty="0"/>
              <a:t> </a:t>
            </a:r>
            <a:r>
              <a:rPr lang="en-US" dirty="0" err="1"/>
              <a:t>độ</a:t>
            </a:r>
            <a:r>
              <a:rPr lang="en-US" dirty="0"/>
              <a:t> 2</a:t>
            </a:r>
          </a:p>
        </p:txBody>
      </p:sp>
    </p:spTree>
    <p:extLst>
      <p:ext uri="{BB962C8B-B14F-4D97-AF65-F5344CB8AC3E}">
        <p14:creationId xmlns:p14="http://schemas.microsoft.com/office/powerpoint/2010/main" val="1854930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50232" y="215908"/>
            <a:ext cx="3029722" cy="909551"/>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2184376" y="1857932"/>
            <a:ext cx="8568766"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5000" dirty="0" err="1">
                <a:solidFill>
                  <a:schemeClr val="tx2">
                    <a:lumMod val="75000"/>
                    <a:lumOff val="25000"/>
                  </a:schemeClr>
                </a:solidFill>
                <a:latin typeface="Arial" panose="020B0604020202020204" pitchFamily="34" charset="0"/>
                <a:cs typeface="Arial" panose="020B0604020202020204" pitchFamily="34" charset="0"/>
              </a:rPr>
              <a:t>Chuẩn</a:t>
            </a:r>
            <a:r>
              <a:rPr lang="en-US" sz="5000" dirty="0">
                <a:solidFill>
                  <a:schemeClr val="tx2">
                    <a:lumMod val="75000"/>
                    <a:lumOff val="25000"/>
                  </a:schemeClr>
                </a:solidFill>
                <a:latin typeface="Arial" panose="020B0604020202020204" pitchFamily="34" charset="0"/>
                <a:cs typeface="Arial" panose="020B0604020202020204" pitchFamily="34" charset="0"/>
              </a:rPr>
              <a:t> </a:t>
            </a:r>
            <a:r>
              <a:rPr lang="en-US" sz="5000" dirty="0" err="1">
                <a:solidFill>
                  <a:schemeClr val="tx2">
                    <a:lumMod val="75000"/>
                    <a:lumOff val="25000"/>
                  </a:schemeClr>
                </a:solidFill>
                <a:latin typeface="Arial" panose="020B0604020202020204" pitchFamily="34" charset="0"/>
                <a:cs typeface="Arial" panose="020B0604020202020204" pitchFamily="34" charset="0"/>
              </a:rPr>
              <a:t>LoRaWAN</a:t>
            </a:r>
            <a:endParaRPr lang="en-US" sz="5000" dirty="0">
              <a:solidFill>
                <a:schemeClr val="tx2">
                  <a:lumMod val="75000"/>
                  <a:lumOff val="25000"/>
                </a:schemeClr>
              </a:solidFill>
              <a:latin typeface="Arial" panose="020B0604020202020204" pitchFamily="34" charset="0"/>
              <a:cs typeface="Arial" panose="020B0604020202020204" pitchFamily="34" charset="0"/>
            </a:endParaRPr>
          </a:p>
          <a:p>
            <a:endParaRPr lang="en-US" sz="5000" dirty="0">
              <a:solidFill>
                <a:schemeClr val="tx2">
                  <a:lumMod val="75000"/>
                  <a:lumOff val="25000"/>
                </a:schemeClr>
              </a:solidFill>
              <a:latin typeface="Arial" panose="020B0604020202020204" pitchFamily="34" charset="0"/>
              <a:cs typeface="Arial" panose="020B0604020202020204" pitchFamily="34" charset="0"/>
            </a:endParaRPr>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1937012" y="3136256"/>
            <a:ext cx="7342482" cy="1803729"/>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600" b="0" dirty="0" err="1">
                <a:solidFill>
                  <a:schemeClr val="tx2">
                    <a:lumMod val="75000"/>
                    <a:lumOff val="25000"/>
                  </a:schemeClr>
                </a:solidFill>
                <a:latin typeface="Arial" panose="020B0604020202020204" pitchFamily="34" charset="0"/>
                <a:cs typeface="Arial" panose="020B0604020202020204" pitchFamily="34" charset="0"/>
              </a:rPr>
              <a:t>Nhóm</a:t>
            </a:r>
            <a:r>
              <a:rPr lang="en-US" sz="2600" b="0" dirty="0">
                <a:solidFill>
                  <a:schemeClr val="tx2">
                    <a:lumMod val="75000"/>
                    <a:lumOff val="25000"/>
                  </a:schemeClr>
                </a:solidFill>
                <a:latin typeface="Arial" panose="020B0604020202020204" pitchFamily="34" charset="0"/>
                <a:cs typeface="Arial" panose="020B0604020202020204" pitchFamily="34" charset="0"/>
              </a:rPr>
              <a:t>: 	T1</a:t>
            </a:r>
          </a:p>
          <a:p>
            <a:r>
              <a:rPr lang="en-US" sz="2600" b="0" dirty="0">
                <a:solidFill>
                  <a:schemeClr val="tx2">
                    <a:lumMod val="75000"/>
                    <a:lumOff val="25000"/>
                  </a:schemeClr>
                </a:solidFill>
                <a:latin typeface="Arial" panose="020B0604020202020204" pitchFamily="34" charset="0"/>
                <a:cs typeface="Arial" panose="020B0604020202020204" pitchFamily="34" charset="0"/>
              </a:rPr>
              <a:t>GVHD: 	</a:t>
            </a:r>
            <a:r>
              <a:rPr lang="en-US" sz="2600" dirty="0">
                <a:solidFill>
                  <a:schemeClr val="tx2">
                    <a:lumMod val="75000"/>
                    <a:lumOff val="25000"/>
                  </a:schemeClr>
                </a:solidFill>
                <a:latin typeface="Arial" panose="020B0604020202020204" pitchFamily="34" charset="0"/>
                <a:cs typeface="Arial" panose="020B0604020202020204" pitchFamily="34" charset="0"/>
              </a:rPr>
              <a:t>TS. </a:t>
            </a:r>
            <a:r>
              <a:rPr lang="en-US" sz="2600" dirty="0" err="1">
                <a:solidFill>
                  <a:schemeClr val="tx2">
                    <a:lumMod val="75000"/>
                    <a:lumOff val="25000"/>
                  </a:schemeClr>
                </a:solidFill>
                <a:latin typeface="Arial" panose="020B0604020202020204" pitchFamily="34" charset="0"/>
                <a:cs typeface="Arial" panose="020B0604020202020204" pitchFamily="34" charset="0"/>
              </a:rPr>
              <a:t>Đào</a:t>
            </a:r>
            <a:r>
              <a:rPr lang="en-US" sz="2600" dirty="0">
                <a:solidFill>
                  <a:schemeClr val="tx2">
                    <a:lumMod val="75000"/>
                    <a:lumOff val="25000"/>
                  </a:schemeClr>
                </a:solidFill>
                <a:latin typeface="Arial" panose="020B0604020202020204" pitchFamily="34" charset="0"/>
                <a:cs typeface="Arial" panose="020B0604020202020204" pitchFamily="34" charset="0"/>
              </a:rPr>
              <a:t> </a:t>
            </a:r>
            <a:r>
              <a:rPr lang="en-US" sz="2600" dirty="0" err="1">
                <a:solidFill>
                  <a:schemeClr val="tx2">
                    <a:lumMod val="75000"/>
                    <a:lumOff val="25000"/>
                  </a:schemeClr>
                </a:solidFill>
                <a:latin typeface="Arial" panose="020B0604020202020204" pitchFamily="34" charset="0"/>
                <a:cs typeface="Arial" panose="020B0604020202020204" pitchFamily="34" charset="0"/>
              </a:rPr>
              <a:t>Việt</a:t>
            </a:r>
            <a:r>
              <a:rPr lang="en-US" sz="2600" dirty="0">
                <a:solidFill>
                  <a:schemeClr val="tx2">
                    <a:lumMod val="75000"/>
                    <a:lumOff val="25000"/>
                  </a:schemeClr>
                </a:solidFill>
                <a:latin typeface="Arial" panose="020B0604020202020204" pitchFamily="34" charset="0"/>
                <a:cs typeface="Arial" panose="020B0604020202020204" pitchFamily="34" charset="0"/>
              </a:rPr>
              <a:t> </a:t>
            </a:r>
            <a:r>
              <a:rPr lang="en-US" sz="2600" dirty="0" err="1">
                <a:solidFill>
                  <a:schemeClr val="tx2">
                    <a:lumMod val="75000"/>
                    <a:lumOff val="25000"/>
                  </a:schemeClr>
                </a:solidFill>
                <a:latin typeface="Arial" panose="020B0604020202020204" pitchFamily="34" charset="0"/>
                <a:cs typeface="Arial" panose="020B0604020202020204" pitchFamily="34" charset="0"/>
              </a:rPr>
              <a:t>Hùng</a:t>
            </a:r>
            <a:endParaRPr lang="en-US" sz="2600" dirty="0">
              <a:solidFill>
                <a:schemeClr val="tx2">
                  <a:lumMod val="75000"/>
                  <a:lumOff val="25000"/>
                </a:schemeClr>
              </a:solidFill>
              <a:latin typeface="Arial" panose="020B0604020202020204" pitchFamily="34" charset="0"/>
              <a:cs typeface="Arial" panose="020B0604020202020204" pitchFamily="34" charset="0"/>
            </a:endParaRPr>
          </a:p>
          <a:p>
            <a:r>
              <a:rPr lang="en-US" sz="2600" b="0" dirty="0">
                <a:solidFill>
                  <a:schemeClr val="tx2">
                    <a:lumMod val="75000"/>
                    <a:lumOff val="25000"/>
                  </a:schemeClr>
                </a:solidFill>
                <a:latin typeface="Arial" panose="020B0604020202020204" pitchFamily="34" charset="0"/>
                <a:cs typeface="Arial" panose="020B0604020202020204" pitchFamily="34" charset="0"/>
              </a:rPr>
              <a:t>Sinh </a:t>
            </a:r>
            <a:r>
              <a:rPr lang="en-US" sz="2600" b="0" dirty="0" err="1">
                <a:solidFill>
                  <a:schemeClr val="tx2">
                    <a:lumMod val="75000"/>
                    <a:lumOff val="25000"/>
                  </a:schemeClr>
                </a:solidFill>
                <a:latin typeface="Arial" panose="020B0604020202020204" pitchFamily="34" charset="0"/>
                <a:cs typeface="Arial" panose="020B0604020202020204" pitchFamily="34" charset="0"/>
              </a:rPr>
              <a:t>viên</a:t>
            </a:r>
            <a:r>
              <a:rPr lang="en-US" sz="2600" b="0" dirty="0">
                <a:solidFill>
                  <a:schemeClr val="tx2">
                    <a:lumMod val="75000"/>
                    <a:lumOff val="25000"/>
                  </a:schemeClr>
                </a:solidFill>
                <a:latin typeface="Arial" panose="020B0604020202020204" pitchFamily="34" charset="0"/>
                <a:cs typeface="Arial" panose="020B0604020202020204" pitchFamily="34" charset="0"/>
              </a:rPr>
              <a:t>: 	Phan Công Tài	20203566</a:t>
            </a:r>
          </a:p>
          <a:p>
            <a:r>
              <a:rPr lang="en-US" sz="2600" b="0" dirty="0">
                <a:solidFill>
                  <a:schemeClr val="tx2">
                    <a:lumMod val="75000"/>
                    <a:lumOff val="25000"/>
                  </a:schemeClr>
                </a:solidFill>
                <a:latin typeface="Arial" panose="020B0604020202020204" pitchFamily="34" charset="0"/>
                <a:cs typeface="Arial" panose="020B0604020202020204" pitchFamily="34" charset="0"/>
              </a:rPr>
              <a:t>		</a:t>
            </a:r>
            <a:r>
              <a:rPr lang="en-US" sz="2600" b="0" dirty="0" err="1">
                <a:solidFill>
                  <a:schemeClr val="tx2">
                    <a:lumMod val="75000"/>
                    <a:lumOff val="25000"/>
                  </a:schemeClr>
                </a:solidFill>
                <a:latin typeface="Arial" panose="020B0604020202020204" pitchFamily="34" charset="0"/>
                <a:cs typeface="Arial" panose="020B0604020202020204" pitchFamily="34" charset="0"/>
              </a:rPr>
              <a:t>Đàm</a:t>
            </a:r>
            <a:r>
              <a:rPr lang="en-US" sz="2600" b="0" dirty="0">
                <a:solidFill>
                  <a:schemeClr val="tx2">
                    <a:lumMod val="75000"/>
                    <a:lumOff val="25000"/>
                  </a:schemeClr>
                </a:solidFill>
                <a:latin typeface="Arial" panose="020B0604020202020204" pitchFamily="34" charset="0"/>
                <a:cs typeface="Arial" panose="020B0604020202020204" pitchFamily="34" charset="0"/>
              </a:rPr>
              <a:t> Minh </a:t>
            </a:r>
            <a:r>
              <a:rPr lang="en-US" sz="2600" b="0" dirty="0" err="1">
                <a:solidFill>
                  <a:schemeClr val="tx2">
                    <a:lumMod val="75000"/>
                    <a:lumOff val="25000"/>
                  </a:schemeClr>
                </a:solidFill>
                <a:latin typeface="Arial" panose="020B0604020202020204" pitchFamily="34" charset="0"/>
                <a:cs typeface="Arial" panose="020B0604020202020204" pitchFamily="34" charset="0"/>
              </a:rPr>
              <a:t>Quân</a:t>
            </a:r>
            <a:r>
              <a:rPr lang="en-US" sz="2600" b="0" dirty="0">
                <a:solidFill>
                  <a:schemeClr val="tx2">
                    <a:lumMod val="75000"/>
                    <a:lumOff val="25000"/>
                  </a:schemeClr>
                </a:solidFill>
                <a:latin typeface="Arial" panose="020B0604020202020204" pitchFamily="34" charset="0"/>
                <a:cs typeface="Arial" panose="020B0604020202020204" pitchFamily="34" charset="0"/>
              </a:rPr>
              <a:t>	20240096E</a:t>
            </a:r>
          </a:p>
          <a:p>
            <a:r>
              <a:rPr lang="en-US" sz="2600" b="0" dirty="0">
                <a:solidFill>
                  <a:schemeClr val="tx2">
                    <a:lumMod val="75000"/>
                    <a:lumOff val="25000"/>
                  </a:schemeClr>
                </a:solidFill>
                <a:latin typeface="Arial" panose="020B0604020202020204" pitchFamily="34" charset="0"/>
                <a:cs typeface="Arial" panose="020B0604020202020204" pitchFamily="34" charset="0"/>
              </a:rPr>
              <a:t>		</a:t>
            </a:r>
            <a:r>
              <a:rPr lang="en-US" sz="2600" b="0" dirty="0" err="1">
                <a:solidFill>
                  <a:schemeClr val="tx2">
                    <a:lumMod val="75000"/>
                    <a:lumOff val="25000"/>
                  </a:schemeClr>
                </a:solidFill>
                <a:latin typeface="Arial" panose="020B0604020202020204" pitchFamily="34" charset="0"/>
                <a:cs typeface="Arial" panose="020B0604020202020204" pitchFamily="34" charset="0"/>
              </a:rPr>
              <a:t>Nguyễn</a:t>
            </a:r>
            <a:r>
              <a:rPr lang="en-US" sz="2600" b="0" dirty="0">
                <a:solidFill>
                  <a:schemeClr val="tx2">
                    <a:lumMod val="75000"/>
                    <a:lumOff val="25000"/>
                  </a:schemeClr>
                </a:solidFill>
                <a:latin typeface="Arial" panose="020B0604020202020204" pitchFamily="34" charset="0"/>
                <a:cs typeface="Arial" panose="020B0604020202020204" pitchFamily="34" charset="0"/>
              </a:rPr>
              <a:t> Kim Ba	20203320</a:t>
            </a:r>
            <a:br>
              <a:rPr lang="en-US" sz="2800" b="0" dirty="0">
                <a:solidFill>
                  <a:schemeClr val="tx2">
                    <a:lumMod val="75000"/>
                    <a:lumOff val="25000"/>
                  </a:schemeClr>
                </a:solidFill>
                <a:latin typeface="Arial" panose="020B0604020202020204" pitchFamily="34" charset="0"/>
                <a:cs typeface="Arial" panose="020B0604020202020204" pitchFamily="34" charset="0"/>
              </a:rPr>
            </a:br>
            <a:endParaRPr lang="en-US" sz="2800" b="0" dirty="0">
              <a:solidFill>
                <a:schemeClr val="tx2">
                  <a:lumMod val="75000"/>
                  <a:lumOff val="25000"/>
                </a:schemeClr>
              </a:solidFill>
              <a:latin typeface="Arial" panose="020B0604020202020204" pitchFamily="34" charset="0"/>
              <a:cs typeface="Arial" panose="020B0604020202020204" pitchFamily="34" charset="0"/>
            </a:endParaRPr>
          </a:p>
          <a:p>
            <a:endParaRPr lang="en-US" sz="2800" b="0" dirty="0"/>
          </a:p>
          <a:p>
            <a:endParaRPr lang="en-US" sz="2800" b="0" dirty="0"/>
          </a:p>
        </p:txBody>
      </p:sp>
      <p:sp>
        <p:nvSpPr>
          <p:cNvPr id="2" name="TextBox 1">
            <a:extLst>
              <a:ext uri="{FF2B5EF4-FFF2-40B4-BE49-F238E27FC236}">
                <a16:creationId xmlns:a16="http://schemas.microsoft.com/office/drawing/2014/main" id="{F396A723-0DE0-0730-795C-4A2B6B13DD6D}"/>
              </a:ext>
            </a:extLst>
          </p:cNvPr>
          <p:cNvSpPr txBox="1"/>
          <p:nvPr/>
        </p:nvSpPr>
        <p:spPr>
          <a:xfrm>
            <a:off x="810236" y="1240905"/>
            <a:ext cx="8469258" cy="584775"/>
          </a:xfrm>
          <a:prstGeom prst="rect">
            <a:avLst/>
          </a:prstGeom>
          <a:noFill/>
        </p:spPr>
        <p:txBody>
          <a:bodyPr wrap="square" rtlCol="0">
            <a:spAutoFit/>
          </a:bodyPr>
          <a:lstStyle/>
          <a:p>
            <a:pPr algn="ctr"/>
            <a:r>
              <a:rPr lang="en-US" sz="3200" b="1" dirty="0" err="1">
                <a:solidFill>
                  <a:schemeClr val="tx2">
                    <a:lumMod val="75000"/>
                    <a:lumOff val="25000"/>
                  </a:schemeClr>
                </a:solidFill>
                <a:latin typeface="Times New Roman" panose="02020603050405020304" pitchFamily="18" charset="0"/>
                <a:cs typeface="Times New Roman" panose="02020603050405020304" pitchFamily="18" charset="0"/>
              </a:rPr>
              <a:t>Hệ</a:t>
            </a:r>
            <a:r>
              <a:rPr lang="en-US" sz="3200" b="1" dirty="0">
                <a:solidFill>
                  <a:schemeClr val="tx2">
                    <a:lumMod val="75000"/>
                    <a:lumOff val="25000"/>
                  </a:schemeClr>
                </a:solidFill>
                <a:latin typeface="Times New Roman" panose="02020603050405020304" pitchFamily="18" charset="0"/>
                <a:cs typeface="Times New Roman" panose="02020603050405020304" pitchFamily="18" charset="0"/>
              </a:rPr>
              <a:t> </a:t>
            </a:r>
            <a:r>
              <a:rPr lang="en-US" sz="3200" b="1" dirty="0" err="1">
                <a:solidFill>
                  <a:schemeClr val="tx2">
                    <a:lumMod val="75000"/>
                    <a:lumOff val="25000"/>
                  </a:schemeClr>
                </a:solidFill>
                <a:latin typeface="Times New Roman" panose="02020603050405020304" pitchFamily="18" charset="0"/>
                <a:cs typeface="Times New Roman" panose="02020603050405020304" pitchFamily="18" charset="0"/>
              </a:rPr>
              <a:t>thống</a:t>
            </a:r>
            <a:r>
              <a:rPr lang="en-US" sz="3200" b="1" dirty="0">
                <a:solidFill>
                  <a:schemeClr val="tx2">
                    <a:lumMod val="75000"/>
                    <a:lumOff val="25000"/>
                  </a:schemeClr>
                </a:solidFill>
                <a:latin typeface="Times New Roman" panose="02020603050405020304" pitchFamily="18" charset="0"/>
                <a:cs typeface="Times New Roman" panose="02020603050405020304" pitchFamily="18" charset="0"/>
              </a:rPr>
              <a:t> </a:t>
            </a:r>
            <a:r>
              <a:rPr lang="en-US" sz="3200" b="1" dirty="0" err="1">
                <a:solidFill>
                  <a:schemeClr val="tx2">
                    <a:lumMod val="75000"/>
                    <a:lumOff val="25000"/>
                  </a:schemeClr>
                </a:solidFill>
                <a:latin typeface="Times New Roman" panose="02020603050405020304" pitchFamily="18" charset="0"/>
                <a:cs typeface="Times New Roman" panose="02020603050405020304" pitchFamily="18" charset="0"/>
              </a:rPr>
              <a:t>nhúng</a:t>
            </a:r>
            <a:r>
              <a:rPr lang="en-US" sz="3200" b="1" dirty="0">
                <a:solidFill>
                  <a:schemeClr val="tx2">
                    <a:lumMod val="75000"/>
                    <a:lumOff val="25000"/>
                  </a:schemeClr>
                </a:solidFill>
                <a:latin typeface="Times New Roman" panose="02020603050405020304" pitchFamily="18" charset="0"/>
                <a:cs typeface="Times New Roman" panose="02020603050405020304" pitchFamily="18" charset="0"/>
              </a:rPr>
              <a:t> </a:t>
            </a:r>
            <a:r>
              <a:rPr lang="en-US" sz="3200" b="1" dirty="0" err="1">
                <a:solidFill>
                  <a:schemeClr val="tx2">
                    <a:lumMod val="75000"/>
                    <a:lumOff val="25000"/>
                  </a:schemeClr>
                </a:solidFill>
                <a:latin typeface="Times New Roman" panose="02020603050405020304" pitchFamily="18" charset="0"/>
                <a:cs typeface="Times New Roman" panose="02020603050405020304" pitchFamily="18" charset="0"/>
              </a:rPr>
              <a:t>và</a:t>
            </a:r>
            <a:r>
              <a:rPr lang="en-US" sz="3200" b="1" dirty="0">
                <a:solidFill>
                  <a:schemeClr val="tx2">
                    <a:lumMod val="75000"/>
                    <a:lumOff val="25000"/>
                  </a:schemeClr>
                </a:solidFill>
                <a:latin typeface="Times New Roman" panose="02020603050405020304" pitchFamily="18" charset="0"/>
                <a:cs typeface="Times New Roman" panose="02020603050405020304" pitchFamily="18" charset="0"/>
              </a:rPr>
              <a:t> </a:t>
            </a:r>
            <a:r>
              <a:rPr lang="en-US" sz="3200" b="1" dirty="0" err="1">
                <a:solidFill>
                  <a:schemeClr val="tx2">
                    <a:lumMod val="75000"/>
                    <a:lumOff val="25000"/>
                  </a:schemeClr>
                </a:solidFill>
                <a:latin typeface="Times New Roman" panose="02020603050405020304" pitchFamily="18" charset="0"/>
                <a:cs typeface="Times New Roman" panose="02020603050405020304" pitchFamily="18" charset="0"/>
              </a:rPr>
              <a:t>thiết</a:t>
            </a:r>
            <a:r>
              <a:rPr lang="en-US" sz="3200" b="1" dirty="0">
                <a:solidFill>
                  <a:schemeClr val="tx2">
                    <a:lumMod val="75000"/>
                    <a:lumOff val="25000"/>
                  </a:schemeClr>
                </a:solidFill>
                <a:latin typeface="Times New Roman" panose="02020603050405020304" pitchFamily="18" charset="0"/>
                <a:cs typeface="Times New Roman" panose="02020603050405020304" pitchFamily="18" charset="0"/>
              </a:rPr>
              <a:t> </a:t>
            </a:r>
            <a:r>
              <a:rPr lang="en-US" sz="3200" b="1" dirty="0" err="1">
                <a:solidFill>
                  <a:schemeClr val="tx2">
                    <a:lumMod val="75000"/>
                    <a:lumOff val="25000"/>
                  </a:schemeClr>
                </a:solidFill>
                <a:latin typeface="Times New Roman" panose="02020603050405020304" pitchFamily="18" charset="0"/>
                <a:cs typeface="Times New Roman" panose="02020603050405020304" pitchFamily="18" charset="0"/>
              </a:rPr>
              <a:t>kế</a:t>
            </a:r>
            <a:r>
              <a:rPr lang="en-US" sz="3200" b="1" dirty="0">
                <a:solidFill>
                  <a:schemeClr val="tx2">
                    <a:lumMod val="75000"/>
                    <a:lumOff val="25000"/>
                  </a:schemeClr>
                </a:solidFill>
                <a:latin typeface="Times New Roman" panose="02020603050405020304" pitchFamily="18" charset="0"/>
                <a:cs typeface="Times New Roman" panose="02020603050405020304" pitchFamily="18" charset="0"/>
              </a:rPr>
              <a:t> </a:t>
            </a:r>
            <a:r>
              <a:rPr lang="en-US" sz="3200" b="1" dirty="0" err="1">
                <a:solidFill>
                  <a:schemeClr val="tx2">
                    <a:lumMod val="75000"/>
                    <a:lumOff val="25000"/>
                  </a:schemeClr>
                </a:solidFill>
                <a:latin typeface="Times New Roman" panose="02020603050405020304" pitchFamily="18" charset="0"/>
                <a:cs typeface="Times New Roman" panose="02020603050405020304" pitchFamily="18" charset="0"/>
              </a:rPr>
              <a:t>giao</a:t>
            </a:r>
            <a:r>
              <a:rPr lang="en-US" sz="3200" b="1" dirty="0">
                <a:solidFill>
                  <a:schemeClr val="tx2">
                    <a:lumMod val="75000"/>
                    <a:lumOff val="25000"/>
                  </a:schemeClr>
                </a:solidFill>
                <a:latin typeface="Times New Roman" panose="02020603050405020304" pitchFamily="18" charset="0"/>
                <a:cs typeface="Times New Roman" panose="02020603050405020304" pitchFamily="18" charset="0"/>
              </a:rPr>
              <a:t> </a:t>
            </a:r>
            <a:r>
              <a:rPr lang="en-US" sz="3200" b="1" dirty="0" err="1">
                <a:solidFill>
                  <a:schemeClr val="tx2">
                    <a:lumMod val="75000"/>
                    <a:lumOff val="25000"/>
                  </a:schemeClr>
                </a:solidFill>
                <a:latin typeface="Times New Roman" panose="02020603050405020304" pitchFamily="18" charset="0"/>
                <a:cs typeface="Times New Roman" panose="02020603050405020304" pitchFamily="18" charset="0"/>
              </a:rPr>
              <a:t>tiếp</a:t>
            </a:r>
            <a:r>
              <a:rPr lang="en-US" sz="3200" b="1" dirty="0">
                <a:solidFill>
                  <a:schemeClr val="tx2">
                    <a:lumMod val="75000"/>
                    <a:lumOff val="25000"/>
                  </a:schemeClr>
                </a:solidFill>
                <a:latin typeface="Times New Roman" panose="02020603050405020304" pitchFamily="18" charset="0"/>
                <a:cs typeface="Times New Roman" panose="02020603050405020304" pitchFamily="18" charset="0"/>
              </a:rPr>
              <a:t> </a:t>
            </a:r>
            <a:r>
              <a:rPr lang="en-US" sz="3200" b="1" dirty="0" err="1">
                <a:solidFill>
                  <a:schemeClr val="tx2">
                    <a:lumMod val="75000"/>
                    <a:lumOff val="25000"/>
                  </a:schemeClr>
                </a:solidFill>
                <a:latin typeface="Times New Roman" panose="02020603050405020304" pitchFamily="18" charset="0"/>
                <a:cs typeface="Times New Roman" panose="02020603050405020304" pitchFamily="18" charset="0"/>
              </a:rPr>
              <a:t>nhúng</a:t>
            </a:r>
            <a:endParaRPr lang="en-US" sz="3200" b="1" dirty="0">
              <a:solidFill>
                <a:schemeClr val="tx2">
                  <a:lumMod val="75000"/>
                  <a:lumOff val="25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B0DCE08-ECE3-9D01-AD63-51C48A93CFB5}"/>
              </a:ext>
            </a:extLst>
          </p:cNvPr>
          <p:cNvSpPr txBox="1"/>
          <p:nvPr/>
        </p:nvSpPr>
        <p:spPr>
          <a:xfrm>
            <a:off x="3963157" y="2803211"/>
            <a:ext cx="4063420" cy="400110"/>
          </a:xfrm>
          <a:prstGeom prst="rect">
            <a:avLst/>
          </a:prstGeom>
          <a:noFill/>
        </p:spPr>
        <p:txBody>
          <a:bodyPr wrap="none" rtlCol="0">
            <a:spAutoFit/>
          </a:bodyPr>
          <a:lstStyle/>
          <a:p>
            <a:r>
              <a:rPr lang="en-US" sz="2000" b="1" dirty="0">
                <a:solidFill>
                  <a:schemeClr val="tx2">
                    <a:lumMod val="75000"/>
                    <a:lumOff val="25000"/>
                  </a:schemeClr>
                </a:solidFill>
                <a:latin typeface="Arial" panose="020B0604020202020204" pitchFamily="34" charset="0"/>
                <a:cs typeface="Arial" panose="020B0604020202020204" pitchFamily="34" charset="0"/>
              </a:rPr>
              <a:t>Long Range Wide Area Network</a:t>
            </a:r>
          </a:p>
        </p:txBody>
      </p:sp>
      <p:pic>
        <p:nvPicPr>
          <p:cNvPr id="8194" name="Picture 2" descr="Không có mô tả ảnh.">
            <a:extLst>
              <a:ext uri="{FF2B5EF4-FFF2-40B4-BE49-F238E27FC236}">
                <a16:creationId xmlns:a16="http://schemas.microsoft.com/office/drawing/2014/main" id="{45882FC1-D6CF-66E9-B0DF-58DE4FC00A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8099" y="3351234"/>
            <a:ext cx="1385023" cy="1385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17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D86F6-2989-C993-A04F-92C83D008F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E68BD8-B94B-9C0B-2D81-C41A352D852C}"/>
              </a:ext>
            </a:extLst>
          </p:cNvPr>
          <p:cNvSpPr>
            <a:spLocks noGrp="1"/>
          </p:cNvSpPr>
          <p:nvPr>
            <p:ph type="title"/>
          </p:nvPr>
        </p:nvSpPr>
        <p:spPr/>
        <p:txBody>
          <a:bodyPr>
            <a:noAutofit/>
          </a:bodyPr>
          <a:lstStyle/>
          <a:p>
            <a:r>
              <a:rPr lang="vi-VN" sz="3200" dirty="0">
                <a:latin typeface="Arial" panose="020B0604020202020204" pitchFamily="34" charset="0"/>
                <a:cs typeface="Arial" panose="020B0604020202020204" pitchFamily="34" charset="0"/>
              </a:rPr>
              <a:t>II</a:t>
            </a:r>
            <a:r>
              <a:rPr lang="en-US" sz="3200" dirty="0">
                <a:latin typeface="Arial" panose="020B0604020202020204" pitchFamily="34" charset="0"/>
                <a:cs typeface="Arial" panose="020B0604020202020204" pitchFamily="34" charset="0"/>
              </a:rPr>
              <a:t>I. </a:t>
            </a:r>
            <a:r>
              <a:rPr lang="en-US" sz="3200" dirty="0" err="1">
                <a:latin typeface="Arial" panose="020B0604020202020204" pitchFamily="34" charset="0"/>
                <a:cs typeface="Arial" panose="020B0604020202020204" pitchFamily="34" charset="0"/>
              </a:rPr>
              <a:t>Triển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khai</a:t>
            </a:r>
            <a:endParaRPr lang="en-US" sz="32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0102292E-2C66-8F76-DF51-EC727DAF5020}"/>
              </a:ext>
            </a:extLst>
          </p:cNvPr>
          <p:cNvSpPr txBox="1"/>
          <p:nvPr/>
        </p:nvSpPr>
        <p:spPr>
          <a:xfrm>
            <a:off x="455008" y="1149657"/>
            <a:ext cx="1561838"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Test Demo:</a:t>
            </a:r>
          </a:p>
        </p:txBody>
      </p:sp>
      <p:pic>
        <p:nvPicPr>
          <p:cNvPr id="9" name="Picture 8">
            <a:extLst>
              <a:ext uri="{FF2B5EF4-FFF2-40B4-BE49-F238E27FC236}">
                <a16:creationId xmlns:a16="http://schemas.microsoft.com/office/drawing/2014/main" id="{49A86E53-86B0-69C7-B258-A211BA3957B4}"/>
              </a:ext>
            </a:extLst>
          </p:cNvPr>
          <p:cNvPicPr>
            <a:picLocks noChangeAspect="1"/>
          </p:cNvPicPr>
          <p:nvPr/>
        </p:nvPicPr>
        <p:blipFill>
          <a:blip r:embed="rId2"/>
          <a:stretch>
            <a:fillRect/>
          </a:stretch>
        </p:blipFill>
        <p:spPr>
          <a:xfrm>
            <a:off x="598592" y="1549767"/>
            <a:ext cx="3964288" cy="4625002"/>
          </a:xfrm>
          <a:prstGeom prst="rect">
            <a:avLst/>
          </a:prstGeom>
        </p:spPr>
      </p:pic>
      <p:pic>
        <p:nvPicPr>
          <p:cNvPr id="4098" name="Picture 2" descr="Không có mô tả.">
            <a:extLst>
              <a:ext uri="{FF2B5EF4-FFF2-40B4-BE49-F238E27FC236}">
                <a16:creationId xmlns:a16="http://schemas.microsoft.com/office/drawing/2014/main" id="{CDD47DE2-BE27-8197-5E38-BF490C985C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549767"/>
            <a:ext cx="3768312" cy="4056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0733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37A705-DDCF-875C-F670-25FBD88150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BC6710-CD81-22BC-4F0B-A0C15510E1A8}"/>
              </a:ext>
            </a:extLst>
          </p:cNvPr>
          <p:cNvSpPr>
            <a:spLocks noGrp="1"/>
          </p:cNvSpPr>
          <p:nvPr>
            <p:ph type="title"/>
          </p:nvPr>
        </p:nvSpPr>
        <p:spPr/>
        <p:txBody>
          <a:bodyPr>
            <a:noAutofit/>
          </a:bodyPr>
          <a:lstStyle/>
          <a:p>
            <a:r>
              <a:rPr lang="vi-VN" sz="3200" dirty="0">
                <a:latin typeface="Arial" panose="020B0604020202020204" pitchFamily="34" charset="0"/>
                <a:cs typeface="Arial" panose="020B0604020202020204" pitchFamily="34" charset="0"/>
              </a:rPr>
              <a:t>II</a:t>
            </a:r>
            <a:r>
              <a:rPr lang="en-US" sz="3200" dirty="0">
                <a:latin typeface="Arial" panose="020B0604020202020204" pitchFamily="34" charset="0"/>
                <a:cs typeface="Arial" panose="020B0604020202020204" pitchFamily="34" charset="0"/>
              </a:rPr>
              <a:t>I. </a:t>
            </a:r>
            <a:r>
              <a:rPr lang="en-US" sz="3200" dirty="0" err="1">
                <a:latin typeface="Arial" panose="020B0604020202020204" pitchFamily="34" charset="0"/>
                <a:cs typeface="Arial" panose="020B0604020202020204" pitchFamily="34" charset="0"/>
              </a:rPr>
              <a:t>Triển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khai</a:t>
            </a:r>
            <a:endParaRPr lang="en-US" sz="32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7D961D9-1337-4545-2755-5EE423F69F9B}"/>
              </a:ext>
            </a:extLst>
          </p:cNvPr>
          <p:cNvSpPr txBox="1"/>
          <p:nvPr/>
        </p:nvSpPr>
        <p:spPr>
          <a:xfrm>
            <a:off x="313436" y="877514"/>
            <a:ext cx="5982985" cy="1692771"/>
          </a:xfrm>
          <a:prstGeom prst="rect">
            <a:avLst/>
          </a:prstGeom>
          <a:noFill/>
        </p:spPr>
        <p:txBody>
          <a:bodyPr wrap="none" rtlCol="0">
            <a:spAutoFit/>
          </a:bodyPr>
          <a:lstStyle/>
          <a:p>
            <a:r>
              <a:rPr lang="en-GB" sz="2400" b="1" dirty="0" err="1">
                <a:latin typeface="Arial" panose="020B0604020202020204" pitchFamily="34" charset="0"/>
                <a:cs typeface="Arial" panose="020B0604020202020204" pitchFamily="34" charset="0"/>
              </a:rPr>
              <a:t>Các</a:t>
            </a:r>
            <a:r>
              <a:rPr lang="en-GB" sz="2400" b="1" dirty="0">
                <a:latin typeface="Arial" panose="020B0604020202020204" pitchFamily="34" charset="0"/>
                <a:cs typeface="Arial" panose="020B0604020202020204" pitchFamily="34" charset="0"/>
              </a:rPr>
              <a:t> </a:t>
            </a:r>
            <a:r>
              <a:rPr lang="en-GB" sz="2400" b="1" dirty="0" err="1">
                <a:latin typeface="Arial" panose="020B0604020202020204" pitchFamily="34" charset="0"/>
                <a:cs typeface="Arial" panose="020B0604020202020204" pitchFamily="34" charset="0"/>
              </a:rPr>
              <a:t>kịch</a:t>
            </a:r>
            <a:r>
              <a:rPr lang="en-GB" sz="2400" b="1" dirty="0">
                <a:latin typeface="Arial" panose="020B0604020202020204" pitchFamily="34" charset="0"/>
                <a:cs typeface="Arial" panose="020B0604020202020204" pitchFamily="34" charset="0"/>
              </a:rPr>
              <a:t> </a:t>
            </a:r>
            <a:r>
              <a:rPr lang="en-GB" sz="2400" b="1" dirty="0" err="1">
                <a:latin typeface="Arial" panose="020B0604020202020204" pitchFamily="34" charset="0"/>
                <a:cs typeface="Arial" panose="020B0604020202020204" pitchFamily="34" charset="0"/>
              </a:rPr>
              <a:t>bản</a:t>
            </a:r>
            <a:r>
              <a:rPr lang="en-GB" sz="2400" b="1" dirty="0">
                <a:latin typeface="Arial" panose="020B0604020202020204" pitchFamily="34" charset="0"/>
                <a:cs typeface="Arial" panose="020B0604020202020204" pitchFamily="34" charset="0"/>
              </a:rPr>
              <a:t> Test </a:t>
            </a:r>
            <a:r>
              <a:rPr lang="en-GB" sz="2400" b="1" dirty="0" err="1">
                <a:latin typeface="Arial" panose="020B0604020202020204" pitchFamily="34" charset="0"/>
                <a:cs typeface="Arial" panose="020B0604020202020204" pitchFamily="34" charset="0"/>
              </a:rPr>
              <a:t>được</a:t>
            </a:r>
            <a:r>
              <a:rPr lang="en-GB" sz="2400" b="1" dirty="0">
                <a:latin typeface="Arial" panose="020B0604020202020204" pitchFamily="34" charset="0"/>
                <a:cs typeface="Arial" panose="020B0604020202020204" pitchFamily="34" charset="0"/>
              </a:rPr>
              <a:t> </a:t>
            </a:r>
            <a:r>
              <a:rPr lang="en-GB" sz="2400" b="1" dirty="0" err="1">
                <a:latin typeface="Arial" panose="020B0604020202020204" pitchFamily="34" charset="0"/>
                <a:cs typeface="Arial" panose="020B0604020202020204" pitchFamily="34" charset="0"/>
              </a:rPr>
              <a:t>đưa</a:t>
            </a:r>
            <a:r>
              <a:rPr lang="en-GB" sz="2400" b="1" dirty="0">
                <a:latin typeface="Arial" panose="020B0604020202020204" pitchFamily="34" charset="0"/>
                <a:cs typeface="Arial" panose="020B0604020202020204" pitchFamily="34" charset="0"/>
              </a:rPr>
              <a:t> </a:t>
            </a:r>
            <a:r>
              <a:rPr lang="en-GB" sz="2400" b="1" dirty="0" err="1">
                <a:latin typeface="Arial" panose="020B0604020202020204" pitchFamily="34" charset="0"/>
                <a:cs typeface="Arial" panose="020B0604020202020204" pitchFamily="34" charset="0"/>
              </a:rPr>
              <a:t>ra</a:t>
            </a:r>
            <a:endParaRPr lang="en-GB" sz="2400" b="1" dirty="0">
              <a:latin typeface="Arial" panose="020B0604020202020204" pitchFamily="34" charset="0"/>
              <a:cs typeface="Arial" panose="020B0604020202020204" pitchFamily="34" charset="0"/>
            </a:endParaRPr>
          </a:p>
          <a:p>
            <a:endParaRPr lang="en-GB" sz="2000" b="1" dirty="0">
              <a:latin typeface="Arial" panose="020B0604020202020204" pitchFamily="34" charset="0"/>
              <a:cs typeface="Arial" panose="020B0604020202020204" pitchFamily="34" charset="0"/>
            </a:endParaRPr>
          </a:p>
          <a:p>
            <a:pPr marL="457200" indent="-457200">
              <a:buAutoNum type="arabicPeriod"/>
            </a:pPr>
            <a:r>
              <a:rPr lang="en-GB" sz="2000" b="1" dirty="0" err="1">
                <a:latin typeface="Arial" panose="020B0604020202020204" pitchFamily="34" charset="0"/>
                <a:cs typeface="Arial" panose="020B0604020202020204" pitchFamily="34" charset="0"/>
              </a:rPr>
              <a:t>Kịch</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bản</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số</a:t>
            </a:r>
            <a:r>
              <a:rPr lang="en-GB" sz="2000" b="1" dirty="0">
                <a:latin typeface="Arial" panose="020B0604020202020204" pitchFamily="34" charset="0"/>
                <a:cs typeface="Arial" panose="020B0604020202020204" pitchFamily="34" charset="0"/>
              </a:rPr>
              <a:t> 1: </a:t>
            </a:r>
            <a:r>
              <a:rPr lang="en-GB" sz="2000" b="1" dirty="0" err="1">
                <a:latin typeface="Arial" panose="020B0604020202020204" pitchFamily="34" charset="0"/>
                <a:cs typeface="Arial" panose="020B0604020202020204" pitchFamily="34" charset="0"/>
              </a:rPr>
              <a:t>Truyền</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thẳng</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tại</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môi</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trường</a:t>
            </a:r>
            <a:r>
              <a:rPr lang="en-GB" sz="2000" b="1" dirty="0">
                <a:latin typeface="Arial" panose="020B0604020202020204" pitchFamily="34" charset="0"/>
                <a:cs typeface="Arial" panose="020B0604020202020204" pitchFamily="34" charset="0"/>
              </a:rPr>
              <a:t> </a:t>
            </a:r>
          </a:p>
          <a:p>
            <a:r>
              <a:rPr lang="en-GB" sz="2000" b="1" dirty="0" err="1">
                <a:latin typeface="Arial" panose="020B0604020202020204" pitchFamily="34" charset="0"/>
                <a:cs typeface="Arial" panose="020B0604020202020204" pitchFamily="34" charset="0"/>
              </a:rPr>
              <a:t>thoáng</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đãng</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ít</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vật</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cản</a:t>
            </a:r>
            <a:endParaRPr lang="en-GB" sz="2000" b="1" dirty="0">
              <a:latin typeface="Arial" panose="020B0604020202020204" pitchFamily="34" charset="0"/>
              <a:cs typeface="Arial" panose="020B0604020202020204" pitchFamily="34" charset="0"/>
            </a:endParaRPr>
          </a:p>
          <a:p>
            <a:r>
              <a:rPr lang="en-GB" sz="2000" b="1" dirty="0" err="1">
                <a:latin typeface="Arial" panose="020B0604020202020204" pitchFamily="34" charset="0"/>
                <a:cs typeface="Arial" panose="020B0604020202020204" pitchFamily="34" charset="0"/>
              </a:rPr>
              <a:t>Địa</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điểm</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Hồ</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điều</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hòa</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Công</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viên</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Yên</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Sở</a:t>
            </a:r>
            <a:endParaRPr lang="en-US" sz="2000" b="1" dirty="0">
              <a:latin typeface="Arial" panose="020B0604020202020204" pitchFamily="34" charset="0"/>
              <a:cs typeface="Arial" panose="020B0604020202020204" pitchFamily="34" charset="0"/>
            </a:endParaRPr>
          </a:p>
        </p:txBody>
      </p:sp>
      <p:pic>
        <p:nvPicPr>
          <p:cNvPr id="5128" name="Picture 8">
            <a:extLst>
              <a:ext uri="{FF2B5EF4-FFF2-40B4-BE49-F238E27FC236}">
                <a16:creationId xmlns:a16="http://schemas.microsoft.com/office/drawing/2014/main" id="{43F67017-8B18-FCD4-568A-0DF08CF17F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0173" y="996303"/>
            <a:ext cx="5088391" cy="4865394"/>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Công viên Yên Sở Hoàng Mai, điểm đến hấp dẫn ngày cuối tuần tại Hà Nội">
            <a:extLst>
              <a:ext uri="{FF2B5EF4-FFF2-40B4-BE49-F238E27FC236}">
                <a16:creationId xmlns:a16="http://schemas.microsoft.com/office/drawing/2014/main" id="{DF7DCFDD-A11C-6814-F6EA-A40306788C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2742" y="2508730"/>
            <a:ext cx="4680857" cy="317605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2FE0363-0DA1-7876-1878-4C61AB262610}"/>
              </a:ext>
            </a:extLst>
          </p:cNvPr>
          <p:cNvSpPr txBox="1"/>
          <p:nvPr/>
        </p:nvSpPr>
        <p:spPr>
          <a:xfrm>
            <a:off x="1262742" y="5795820"/>
            <a:ext cx="4977021" cy="369332"/>
          </a:xfrm>
          <a:prstGeom prst="rect">
            <a:avLst/>
          </a:prstGeom>
          <a:noFill/>
        </p:spPr>
        <p:txBody>
          <a:bodyPr wrap="square">
            <a:spAutoFit/>
          </a:bodyPr>
          <a:lstStyle/>
          <a:p>
            <a:r>
              <a:rPr lang="en-GB" b="1" i="1" dirty="0" err="1"/>
              <a:t>Nguồn</a:t>
            </a:r>
            <a:r>
              <a:rPr lang="en-GB" b="1" i="1" dirty="0"/>
              <a:t> </a:t>
            </a:r>
            <a:r>
              <a:rPr lang="en-GB" b="1" i="1" dirty="0" err="1"/>
              <a:t>ảnh</a:t>
            </a:r>
            <a:r>
              <a:rPr lang="en-GB" b="1" i="1" dirty="0"/>
              <a:t> </a:t>
            </a:r>
            <a:r>
              <a:rPr lang="en-GB" b="1" i="1" dirty="0" err="1"/>
              <a:t>tham</a:t>
            </a:r>
            <a:r>
              <a:rPr lang="en-GB" b="1" i="1" dirty="0"/>
              <a:t> </a:t>
            </a:r>
            <a:r>
              <a:rPr lang="en-GB" b="1" i="1" dirty="0" err="1"/>
              <a:t>khảo</a:t>
            </a:r>
            <a:r>
              <a:rPr lang="en-GB" b="1" i="1" dirty="0"/>
              <a:t>: </a:t>
            </a:r>
            <a:r>
              <a:rPr lang="en-GB" b="1" i="1" dirty="0">
                <a:solidFill>
                  <a:schemeClr val="accent1"/>
                </a:solidFill>
              </a:rPr>
              <a:t>gamudahoangmai.vn</a:t>
            </a:r>
            <a:endParaRPr lang="en-US" b="1" i="1" dirty="0">
              <a:solidFill>
                <a:schemeClr val="accent1"/>
              </a:solidFill>
            </a:endParaRPr>
          </a:p>
        </p:txBody>
      </p:sp>
    </p:spTree>
    <p:extLst>
      <p:ext uri="{BB962C8B-B14F-4D97-AF65-F5344CB8AC3E}">
        <p14:creationId xmlns:p14="http://schemas.microsoft.com/office/powerpoint/2010/main" val="18278950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82B72-E445-FC79-7C30-EAC5E9B418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5EAACD-10F9-EAC1-56E6-ACA8C5CE9CA9}"/>
              </a:ext>
            </a:extLst>
          </p:cNvPr>
          <p:cNvSpPr>
            <a:spLocks noGrp="1"/>
          </p:cNvSpPr>
          <p:nvPr>
            <p:ph type="title"/>
          </p:nvPr>
        </p:nvSpPr>
        <p:spPr/>
        <p:txBody>
          <a:bodyPr>
            <a:noAutofit/>
          </a:bodyPr>
          <a:lstStyle/>
          <a:p>
            <a:r>
              <a:rPr lang="vi-VN" sz="3200" dirty="0">
                <a:latin typeface="Arial" panose="020B0604020202020204" pitchFamily="34" charset="0"/>
                <a:cs typeface="Arial" panose="020B0604020202020204" pitchFamily="34" charset="0"/>
              </a:rPr>
              <a:t>II</a:t>
            </a:r>
            <a:r>
              <a:rPr lang="en-US" sz="3200" dirty="0">
                <a:latin typeface="Arial" panose="020B0604020202020204" pitchFamily="34" charset="0"/>
                <a:cs typeface="Arial" panose="020B0604020202020204" pitchFamily="34" charset="0"/>
              </a:rPr>
              <a:t>I. </a:t>
            </a:r>
            <a:r>
              <a:rPr lang="en-US" sz="3200" dirty="0" err="1">
                <a:latin typeface="Arial" panose="020B0604020202020204" pitchFamily="34" charset="0"/>
                <a:cs typeface="Arial" panose="020B0604020202020204" pitchFamily="34" charset="0"/>
              </a:rPr>
              <a:t>Triển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khai</a:t>
            </a:r>
            <a:endParaRPr lang="en-US" sz="32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098BEFF9-4B8C-B1CA-C3FC-545AE2353086}"/>
              </a:ext>
            </a:extLst>
          </p:cNvPr>
          <p:cNvSpPr txBox="1"/>
          <p:nvPr/>
        </p:nvSpPr>
        <p:spPr>
          <a:xfrm>
            <a:off x="313436" y="877514"/>
            <a:ext cx="4748421" cy="1692771"/>
          </a:xfrm>
          <a:prstGeom prst="rect">
            <a:avLst/>
          </a:prstGeom>
          <a:noFill/>
        </p:spPr>
        <p:txBody>
          <a:bodyPr wrap="square" rtlCol="0">
            <a:spAutoFit/>
          </a:bodyPr>
          <a:lstStyle/>
          <a:p>
            <a:r>
              <a:rPr lang="en-GB" sz="2400" b="1" dirty="0" err="1">
                <a:latin typeface="Arial" panose="020B0604020202020204" pitchFamily="34" charset="0"/>
                <a:cs typeface="Arial" panose="020B0604020202020204" pitchFamily="34" charset="0"/>
              </a:rPr>
              <a:t>Các</a:t>
            </a:r>
            <a:r>
              <a:rPr lang="en-GB" sz="2400" b="1" dirty="0">
                <a:latin typeface="Arial" panose="020B0604020202020204" pitchFamily="34" charset="0"/>
                <a:cs typeface="Arial" panose="020B0604020202020204" pitchFamily="34" charset="0"/>
              </a:rPr>
              <a:t> </a:t>
            </a:r>
            <a:r>
              <a:rPr lang="en-GB" sz="2400" b="1" dirty="0" err="1">
                <a:latin typeface="Arial" panose="020B0604020202020204" pitchFamily="34" charset="0"/>
                <a:cs typeface="Arial" panose="020B0604020202020204" pitchFamily="34" charset="0"/>
              </a:rPr>
              <a:t>kịch</a:t>
            </a:r>
            <a:r>
              <a:rPr lang="en-GB" sz="2400" b="1" dirty="0">
                <a:latin typeface="Arial" panose="020B0604020202020204" pitchFamily="34" charset="0"/>
                <a:cs typeface="Arial" panose="020B0604020202020204" pitchFamily="34" charset="0"/>
              </a:rPr>
              <a:t> </a:t>
            </a:r>
            <a:r>
              <a:rPr lang="en-GB" sz="2400" b="1" dirty="0" err="1">
                <a:latin typeface="Arial" panose="020B0604020202020204" pitchFamily="34" charset="0"/>
                <a:cs typeface="Arial" panose="020B0604020202020204" pitchFamily="34" charset="0"/>
              </a:rPr>
              <a:t>bản</a:t>
            </a:r>
            <a:r>
              <a:rPr lang="en-GB" sz="2400" b="1" dirty="0">
                <a:latin typeface="Arial" panose="020B0604020202020204" pitchFamily="34" charset="0"/>
                <a:cs typeface="Arial" panose="020B0604020202020204" pitchFamily="34" charset="0"/>
              </a:rPr>
              <a:t> Test </a:t>
            </a:r>
            <a:r>
              <a:rPr lang="en-GB" sz="2400" b="1" dirty="0" err="1">
                <a:latin typeface="Arial" panose="020B0604020202020204" pitchFamily="34" charset="0"/>
                <a:cs typeface="Arial" panose="020B0604020202020204" pitchFamily="34" charset="0"/>
              </a:rPr>
              <a:t>được</a:t>
            </a:r>
            <a:r>
              <a:rPr lang="en-GB" sz="2400" b="1" dirty="0">
                <a:latin typeface="Arial" panose="020B0604020202020204" pitchFamily="34" charset="0"/>
                <a:cs typeface="Arial" panose="020B0604020202020204" pitchFamily="34" charset="0"/>
              </a:rPr>
              <a:t> </a:t>
            </a:r>
            <a:r>
              <a:rPr lang="en-GB" sz="2400" b="1" dirty="0" err="1">
                <a:latin typeface="Arial" panose="020B0604020202020204" pitchFamily="34" charset="0"/>
                <a:cs typeface="Arial" panose="020B0604020202020204" pitchFamily="34" charset="0"/>
              </a:rPr>
              <a:t>đưa</a:t>
            </a:r>
            <a:r>
              <a:rPr lang="en-GB" sz="2400" b="1" dirty="0">
                <a:latin typeface="Arial" panose="020B0604020202020204" pitchFamily="34" charset="0"/>
                <a:cs typeface="Arial" panose="020B0604020202020204" pitchFamily="34" charset="0"/>
              </a:rPr>
              <a:t> </a:t>
            </a:r>
            <a:r>
              <a:rPr lang="en-GB" sz="2400" b="1" dirty="0" err="1">
                <a:latin typeface="Arial" panose="020B0604020202020204" pitchFamily="34" charset="0"/>
                <a:cs typeface="Arial" panose="020B0604020202020204" pitchFamily="34" charset="0"/>
              </a:rPr>
              <a:t>ra</a:t>
            </a:r>
            <a:endParaRPr lang="en-GB" sz="2400" b="1" dirty="0">
              <a:latin typeface="Arial" panose="020B0604020202020204" pitchFamily="34" charset="0"/>
              <a:cs typeface="Arial" panose="020B0604020202020204" pitchFamily="34" charset="0"/>
            </a:endParaRPr>
          </a:p>
          <a:p>
            <a:endParaRPr lang="en-GB" sz="2000" b="1" dirty="0">
              <a:latin typeface="Arial" panose="020B0604020202020204" pitchFamily="34" charset="0"/>
              <a:cs typeface="Arial" panose="020B0604020202020204" pitchFamily="34" charset="0"/>
            </a:endParaRPr>
          </a:p>
          <a:p>
            <a:r>
              <a:rPr lang="en-GB" sz="2000" b="1" dirty="0">
                <a:latin typeface="Arial" panose="020B0604020202020204" pitchFamily="34" charset="0"/>
                <a:cs typeface="Arial" panose="020B0604020202020204" pitchFamily="34" charset="0"/>
              </a:rPr>
              <a:t>2. </a:t>
            </a:r>
            <a:r>
              <a:rPr lang="en-GB" sz="2000" b="1" dirty="0" err="1">
                <a:latin typeface="Arial" panose="020B0604020202020204" pitchFamily="34" charset="0"/>
                <a:cs typeface="Arial" panose="020B0604020202020204" pitchFamily="34" charset="0"/>
              </a:rPr>
              <a:t>Kịch</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bản</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số</a:t>
            </a:r>
            <a:r>
              <a:rPr lang="en-GB" sz="2000" b="1" dirty="0">
                <a:latin typeface="Arial" panose="020B0604020202020204" pitchFamily="34" charset="0"/>
                <a:cs typeface="Arial" panose="020B0604020202020204" pitchFamily="34" charset="0"/>
              </a:rPr>
              <a:t> 2: </a:t>
            </a:r>
            <a:r>
              <a:rPr lang="en-GB" sz="2000" b="1" dirty="0" err="1">
                <a:latin typeface="Arial" panose="020B0604020202020204" pitchFamily="34" charset="0"/>
                <a:cs typeface="Arial" panose="020B0604020202020204" pitchFamily="34" charset="0"/>
              </a:rPr>
              <a:t>Truyền</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trong</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chung</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cư</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toà</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nhà</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Lilama-Tổng</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công</a:t>
            </a:r>
            <a:r>
              <a:rPr lang="en-GB" sz="2000" b="1" dirty="0">
                <a:latin typeface="Arial" panose="020B0604020202020204" pitchFamily="34" charset="0"/>
                <a:cs typeface="Arial" panose="020B0604020202020204" pitchFamily="34" charset="0"/>
              </a:rPr>
              <a:t> ty </a:t>
            </a:r>
            <a:r>
              <a:rPr lang="en-GB" sz="2000" b="1" dirty="0" err="1">
                <a:latin typeface="Arial" panose="020B0604020202020204" pitchFamily="34" charset="0"/>
                <a:cs typeface="Arial" panose="020B0604020202020204" pitchFamily="34" charset="0"/>
              </a:rPr>
              <a:t>lắp</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máy</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Việt</a:t>
            </a:r>
            <a:r>
              <a:rPr lang="en-GB" sz="2000" b="1" dirty="0">
                <a:latin typeface="Arial" panose="020B0604020202020204" pitchFamily="34" charset="0"/>
                <a:cs typeface="Arial" panose="020B0604020202020204" pitchFamily="34" charset="0"/>
              </a:rPr>
              <a:t> Nam-125 Minh Khai</a:t>
            </a:r>
          </a:p>
        </p:txBody>
      </p:sp>
      <p:pic>
        <p:nvPicPr>
          <p:cNvPr id="6146" name="Picture 2" descr="Chung cư Lilama 124 Minh Khai: Thông tin &amp; Tiến độ">
            <a:extLst>
              <a:ext uri="{FF2B5EF4-FFF2-40B4-BE49-F238E27FC236}">
                <a16:creationId xmlns:a16="http://schemas.microsoft.com/office/drawing/2014/main" id="{6BA184DE-E0AD-78DB-A2A8-0331D773B9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9764" y="877514"/>
            <a:ext cx="6943466" cy="49114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EB36267-65E3-2E7A-6104-E42768AAD228}"/>
              </a:ext>
            </a:extLst>
          </p:cNvPr>
          <p:cNvSpPr txBox="1"/>
          <p:nvPr/>
        </p:nvSpPr>
        <p:spPr>
          <a:xfrm>
            <a:off x="8096722" y="5980486"/>
            <a:ext cx="4095278" cy="369332"/>
          </a:xfrm>
          <a:prstGeom prst="rect">
            <a:avLst/>
          </a:prstGeom>
          <a:noFill/>
        </p:spPr>
        <p:txBody>
          <a:bodyPr wrap="square">
            <a:spAutoFit/>
          </a:bodyPr>
          <a:lstStyle/>
          <a:p>
            <a:r>
              <a:rPr lang="en-GB" b="1" i="1" dirty="0" err="1"/>
              <a:t>Nguồn</a:t>
            </a:r>
            <a:r>
              <a:rPr lang="en-GB" b="1" i="1" dirty="0"/>
              <a:t> </a:t>
            </a:r>
            <a:r>
              <a:rPr lang="en-GB" b="1" i="1" dirty="0" err="1"/>
              <a:t>ảnh</a:t>
            </a:r>
            <a:r>
              <a:rPr lang="en-GB" b="1" i="1" dirty="0"/>
              <a:t> </a:t>
            </a:r>
            <a:r>
              <a:rPr lang="en-GB" b="1" i="1" dirty="0" err="1"/>
              <a:t>tham</a:t>
            </a:r>
            <a:r>
              <a:rPr lang="en-GB" b="1" i="1" dirty="0"/>
              <a:t> </a:t>
            </a:r>
            <a:r>
              <a:rPr lang="en-GB" b="1" i="1" dirty="0" err="1"/>
              <a:t>khảo</a:t>
            </a:r>
            <a:r>
              <a:rPr lang="en-GB" b="1" i="1" dirty="0"/>
              <a:t>: </a:t>
            </a:r>
            <a:r>
              <a:rPr lang="en-GB" b="1" i="1" dirty="0">
                <a:solidFill>
                  <a:schemeClr val="accent1"/>
                </a:solidFill>
              </a:rPr>
              <a:t>dandautu.vn</a:t>
            </a:r>
            <a:endParaRPr lang="en-US" b="1" i="1" dirty="0">
              <a:solidFill>
                <a:schemeClr val="accent1"/>
              </a:solidFill>
            </a:endParaRPr>
          </a:p>
        </p:txBody>
      </p:sp>
    </p:spTree>
    <p:extLst>
      <p:ext uri="{BB962C8B-B14F-4D97-AF65-F5344CB8AC3E}">
        <p14:creationId xmlns:p14="http://schemas.microsoft.com/office/powerpoint/2010/main" val="31095688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97239-6DF8-3086-EF56-96D87A9428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7AFD6B-18DA-9DCC-0E6C-2893E0B2475A}"/>
              </a:ext>
            </a:extLst>
          </p:cNvPr>
          <p:cNvSpPr>
            <a:spLocks noGrp="1"/>
          </p:cNvSpPr>
          <p:nvPr>
            <p:ph type="title"/>
          </p:nvPr>
        </p:nvSpPr>
        <p:spPr/>
        <p:txBody>
          <a:bodyPr>
            <a:noAutofit/>
          </a:bodyPr>
          <a:lstStyle/>
          <a:p>
            <a:r>
              <a:rPr lang="vi-VN" sz="3200" dirty="0">
                <a:latin typeface="Arial" panose="020B0604020202020204" pitchFamily="34" charset="0"/>
                <a:cs typeface="Arial" panose="020B0604020202020204" pitchFamily="34" charset="0"/>
              </a:rPr>
              <a:t>II</a:t>
            </a:r>
            <a:r>
              <a:rPr lang="en-US" sz="3200" dirty="0">
                <a:latin typeface="Arial" panose="020B0604020202020204" pitchFamily="34" charset="0"/>
                <a:cs typeface="Arial" panose="020B0604020202020204" pitchFamily="34" charset="0"/>
              </a:rPr>
              <a:t>I. </a:t>
            </a:r>
            <a:r>
              <a:rPr lang="en-US" sz="3200" dirty="0" err="1">
                <a:latin typeface="Arial" panose="020B0604020202020204" pitchFamily="34" charset="0"/>
                <a:cs typeface="Arial" panose="020B0604020202020204" pitchFamily="34" charset="0"/>
              </a:rPr>
              <a:t>Triển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khai</a:t>
            </a:r>
            <a:endParaRPr lang="en-US" sz="32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E7C7BF10-CC33-B386-15FB-9A98E336940E}"/>
              </a:ext>
            </a:extLst>
          </p:cNvPr>
          <p:cNvSpPr txBox="1"/>
          <p:nvPr/>
        </p:nvSpPr>
        <p:spPr>
          <a:xfrm>
            <a:off x="313436" y="877514"/>
            <a:ext cx="4748421" cy="1384995"/>
          </a:xfrm>
          <a:prstGeom prst="rect">
            <a:avLst/>
          </a:prstGeom>
          <a:noFill/>
        </p:spPr>
        <p:txBody>
          <a:bodyPr wrap="square" rtlCol="0">
            <a:spAutoFit/>
          </a:bodyPr>
          <a:lstStyle/>
          <a:p>
            <a:r>
              <a:rPr lang="en-GB" sz="2400" b="1" dirty="0" err="1">
                <a:latin typeface="Arial" panose="020B0604020202020204" pitchFamily="34" charset="0"/>
                <a:cs typeface="Arial" panose="020B0604020202020204" pitchFamily="34" charset="0"/>
              </a:rPr>
              <a:t>Các</a:t>
            </a:r>
            <a:r>
              <a:rPr lang="en-GB" sz="2400" b="1" dirty="0">
                <a:latin typeface="Arial" panose="020B0604020202020204" pitchFamily="34" charset="0"/>
                <a:cs typeface="Arial" panose="020B0604020202020204" pitchFamily="34" charset="0"/>
              </a:rPr>
              <a:t> </a:t>
            </a:r>
            <a:r>
              <a:rPr lang="en-GB" sz="2400" b="1" dirty="0" err="1">
                <a:latin typeface="Arial" panose="020B0604020202020204" pitchFamily="34" charset="0"/>
                <a:cs typeface="Arial" panose="020B0604020202020204" pitchFamily="34" charset="0"/>
              </a:rPr>
              <a:t>kịch</a:t>
            </a:r>
            <a:r>
              <a:rPr lang="en-GB" sz="2400" b="1" dirty="0">
                <a:latin typeface="Arial" panose="020B0604020202020204" pitchFamily="34" charset="0"/>
                <a:cs typeface="Arial" panose="020B0604020202020204" pitchFamily="34" charset="0"/>
              </a:rPr>
              <a:t> </a:t>
            </a:r>
            <a:r>
              <a:rPr lang="en-GB" sz="2400" b="1" dirty="0" err="1">
                <a:latin typeface="Arial" panose="020B0604020202020204" pitchFamily="34" charset="0"/>
                <a:cs typeface="Arial" panose="020B0604020202020204" pitchFamily="34" charset="0"/>
              </a:rPr>
              <a:t>bản</a:t>
            </a:r>
            <a:r>
              <a:rPr lang="en-GB" sz="2400" b="1" dirty="0">
                <a:latin typeface="Arial" panose="020B0604020202020204" pitchFamily="34" charset="0"/>
                <a:cs typeface="Arial" panose="020B0604020202020204" pitchFamily="34" charset="0"/>
              </a:rPr>
              <a:t> Test </a:t>
            </a:r>
            <a:r>
              <a:rPr lang="en-GB" sz="2400" b="1" dirty="0" err="1">
                <a:latin typeface="Arial" panose="020B0604020202020204" pitchFamily="34" charset="0"/>
                <a:cs typeface="Arial" panose="020B0604020202020204" pitchFamily="34" charset="0"/>
              </a:rPr>
              <a:t>được</a:t>
            </a:r>
            <a:r>
              <a:rPr lang="en-GB" sz="2400" b="1" dirty="0">
                <a:latin typeface="Arial" panose="020B0604020202020204" pitchFamily="34" charset="0"/>
                <a:cs typeface="Arial" panose="020B0604020202020204" pitchFamily="34" charset="0"/>
              </a:rPr>
              <a:t> </a:t>
            </a:r>
            <a:r>
              <a:rPr lang="en-GB" sz="2400" b="1" dirty="0" err="1">
                <a:latin typeface="Arial" panose="020B0604020202020204" pitchFamily="34" charset="0"/>
                <a:cs typeface="Arial" panose="020B0604020202020204" pitchFamily="34" charset="0"/>
              </a:rPr>
              <a:t>đưa</a:t>
            </a:r>
            <a:r>
              <a:rPr lang="en-GB" sz="2400" b="1" dirty="0">
                <a:latin typeface="Arial" panose="020B0604020202020204" pitchFamily="34" charset="0"/>
                <a:cs typeface="Arial" panose="020B0604020202020204" pitchFamily="34" charset="0"/>
              </a:rPr>
              <a:t> </a:t>
            </a:r>
            <a:r>
              <a:rPr lang="en-GB" sz="2400" b="1" dirty="0" err="1">
                <a:latin typeface="Arial" panose="020B0604020202020204" pitchFamily="34" charset="0"/>
                <a:cs typeface="Arial" panose="020B0604020202020204" pitchFamily="34" charset="0"/>
              </a:rPr>
              <a:t>ra</a:t>
            </a:r>
            <a:endParaRPr lang="en-GB" sz="2400" b="1" dirty="0">
              <a:latin typeface="Arial" panose="020B0604020202020204" pitchFamily="34" charset="0"/>
              <a:cs typeface="Arial" panose="020B0604020202020204" pitchFamily="34" charset="0"/>
            </a:endParaRPr>
          </a:p>
          <a:p>
            <a:endParaRPr lang="en-GB" sz="2000" b="1" dirty="0">
              <a:latin typeface="Arial" panose="020B0604020202020204" pitchFamily="34" charset="0"/>
              <a:cs typeface="Arial" panose="020B0604020202020204" pitchFamily="34" charset="0"/>
            </a:endParaRPr>
          </a:p>
          <a:p>
            <a:r>
              <a:rPr lang="en-GB" sz="2000" b="1" dirty="0">
                <a:latin typeface="Arial" panose="020B0604020202020204" pitchFamily="34" charset="0"/>
                <a:cs typeface="Arial" panose="020B0604020202020204" pitchFamily="34" charset="0"/>
              </a:rPr>
              <a:t>3. </a:t>
            </a:r>
            <a:r>
              <a:rPr lang="en-GB" sz="2000" b="1" dirty="0" err="1">
                <a:latin typeface="Arial" panose="020B0604020202020204" pitchFamily="34" charset="0"/>
                <a:cs typeface="Arial" panose="020B0604020202020204" pitchFamily="34" charset="0"/>
              </a:rPr>
              <a:t>Kịch</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bản</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số</a:t>
            </a:r>
            <a:r>
              <a:rPr lang="en-GB" sz="2000" b="1" dirty="0">
                <a:latin typeface="Arial" panose="020B0604020202020204" pitchFamily="34" charset="0"/>
                <a:cs typeface="Arial" panose="020B0604020202020204" pitchFamily="34" charset="0"/>
              </a:rPr>
              <a:t> 3: </a:t>
            </a:r>
            <a:r>
              <a:rPr lang="en-GB" sz="2000" b="1" dirty="0" err="1">
                <a:latin typeface="Arial" panose="020B0604020202020204" pitchFamily="34" charset="0"/>
                <a:cs typeface="Arial" panose="020B0604020202020204" pitchFamily="34" charset="0"/>
              </a:rPr>
              <a:t>Truyền</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trong</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khu</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đô</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thị</a:t>
            </a:r>
            <a:r>
              <a:rPr lang="en-GB" sz="2000" b="1" dirty="0">
                <a:latin typeface="Arial" panose="020B0604020202020204" pitchFamily="34" charset="0"/>
                <a:cs typeface="Arial" panose="020B0604020202020204" pitchFamily="34" charset="0"/>
              </a:rPr>
              <a:t> Gamuda Garden City</a:t>
            </a:r>
          </a:p>
        </p:txBody>
      </p:sp>
      <p:pic>
        <p:nvPicPr>
          <p:cNvPr id="7170" name="Picture 2">
            <a:extLst>
              <a:ext uri="{FF2B5EF4-FFF2-40B4-BE49-F238E27FC236}">
                <a16:creationId xmlns:a16="http://schemas.microsoft.com/office/drawing/2014/main" id="{391E48DA-9ED3-6EFD-3CC6-57113A40AF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4641" y="962991"/>
            <a:ext cx="6533923" cy="515478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Khu đô thị Gamuda Gardens Hoàng Mai">
            <a:extLst>
              <a:ext uri="{FF2B5EF4-FFF2-40B4-BE49-F238E27FC236}">
                <a16:creationId xmlns:a16="http://schemas.microsoft.com/office/drawing/2014/main" id="{4589872D-4279-FDC5-4B8F-8A63751147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436" y="2200953"/>
            <a:ext cx="4815118" cy="32119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2AB3F13-1617-227F-83AD-6F384AC8AFA6}"/>
              </a:ext>
            </a:extLst>
          </p:cNvPr>
          <p:cNvSpPr txBox="1"/>
          <p:nvPr/>
        </p:nvSpPr>
        <p:spPr>
          <a:xfrm>
            <a:off x="313436" y="5613874"/>
            <a:ext cx="6163564" cy="369332"/>
          </a:xfrm>
          <a:prstGeom prst="rect">
            <a:avLst/>
          </a:prstGeom>
          <a:noFill/>
        </p:spPr>
        <p:txBody>
          <a:bodyPr wrap="square">
            <a:spAutoFit/>
          </a:bodyPr>
          <a:lstStyle/>
          <a:p>
            <a:r>
              <a:rPr lang="en-GB" b="1" i="1" dirty="0" err="1"/>
              <a:t>Nguồn</a:t>
            </a:r>
            <a:r>
              <a:rPr lang="en-GB" b="1" i="1" dirty="0"/>
              <a:t> </a:t>
            </a:r>
            <a:r>
              <a:rPr lang="en-GB" b="1" i="1" dirty="0" err="1"/>
              <a:t>ảnh</a:t>
            </a:r>
            <a:r>
              <a:rPr lang="en-GB" b="1" i="1" dirty="0"/>
              <a:t> </a:t>
            </a:r>
            <a:r>
              <a:rPr lang="en-GB" b="1" i="1" dirty="0" err="1"/>
              <a:t>tham</a:t>
            </a:r>
            <a:r>
              <a:rPr lang="en-GB" b="1" i="1" dirty="0"/>
              <a:t> </a:t>
            </a:r>
            <a:r>
              <a:rPr lang="en-GB" b="1" i="1" dirty="0" err="1"/>
              <a:t>khảo</a:t>
            </a:r>
            <a:r>
              <a:rPr lang="en-GB" b="1" i="1" dirty="0"/>
              <a:t>: </a:t>
            </a:r>
            <a:r>
              <a:rPr lang="en-GB" b="1" i="1" dirty="0">
                <a:solidFill>
                  <a:schemeClr val="accent1"/>
                </a:solidFill>
              </a:rPr>
              <a:t>gamudacityhanoi.com</a:t>
            </a:r>
            <a:endParaRPr lang="en-US" b="1" i="1" dirty="0">
              <a:solidFill>
                <a:schemeClr val="accent1"/>
              </a:solidFill>
            </a:endParaRPr>
          </a:p>
        </p:txBody>
      </p:sp>
    </p:spTree>
    <p:extLst>
      <p:ext uri="{BB962C8B-B14F-4D97-AF65-F5344CB8AC3E}">
        <p14:creationId xmlns:p14="http://schemas.microsoft.com/office/powerpoint/2010/main" val="13864521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00B3D-2834-95CB-E9DC-F907533613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DB4DDA-4EC6-15A1-F47C-326A7B26A27B}"/>
              </a:ext>
            </a:extLst>
          </p:cNvPr>
          <p:cNvSpPr>
            <a:spLocks noGrp="1"/>
          </p:cNvSpPr>
          <p:nvPr>
            <p:ph type="title"/>
          </p:nvPr>
        </p:nvSpPr>
        <p:spPr/>
        <p:txBody>
          <a:bodyPr>
            <a:noAutofit/>
          </a:bodyPr>
          <a:lstStyle/>
          <a:p>
            <a:r>
              <a:rPr lang="vi-VN" sz="3200" dirty="0">
                <a:latin typeface="Arial" panose="020B0604020202020204" pitchFamily="34" charset="0"/>
                <a:cs typeface="Arial" panose="020B0604020202020204" pitchFamily="34" charset="0"/>
              </a:rPr>
              <a:t>II</a:t>
            </a:r>
            <a:r>
              <a:rPr lang="en-US" sz="3200" dirty="0">
                <a:latin typeface="Arial" panose="020B0604020202020204" pitchFamily="34" charset="0"/>
                <a:cs typeface="Arial" panose="020B0604020202020204" pitchFamily="34" charset="0"/>
              </a:rPr>
              <a:t>I. </a:t>
            </a:r>
            <a:r>
              <a:rPr lang="en-US" sz="3200" dirty="0" err="1">
                <a:latin typeface="Arial" panose="020B0604020202020204" pitchFamily="34" charset="0"/>
                <a:cs typeface="Arial" panose="020B0604020202020204" pitchFamily="34" charset="0"/>
              </a:rPr>
              <a:t>Triển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khai</a:t>
            </a:r>
            <a:endParaRPr lang="en-US" sz="32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6C6E7C34-A039-E552-5AA5-260C0C537232}"/>
              </a:ext>
            </a:extLst>
          </p:cNvPr>
          <p:cNvSpPr txBox="1"/>
          <p:nvPr/>
        </p:nvSpPr>
        <p:spPr>
          <a:xfrm>
            <a:off x="23556" y="959981"/>
            <a:ext cx="4683106" cy="1692771"/>
          </a:xfrm>
          <a:prstGeom prst="rect">
            <a:avLst/>
          </a:prstGeom>
          <a:noFill/>
        </p:spPr>
        <p:txBody>
          <a:bodyPr wrap="square" rtlCol="0">
            <a:spAutoFit/>
          </a:bodyPr>
          <a:lstStyle/>
          <a:p>
            <a:r>
              <a:rPr lang="en-GB" sz="2400" b="1" dirty="0" err="1">
                <a:latin typeface="Arial" panose="020B0604020202020204" pitchFamily="34" charset="0"/>
                <a:cs typeface="Arial" panose="020B0604020202020204" pitchFamily="34" charset="0"/>
              </a:rPr>
              <a:t>Các</a:t>
            </a:r>
            <a:r>
              <a:rPr lang="en-GB" sz="2400" b="1" dirty="0">
                <a:latin typeface="Arial" panose="020B0604020202020204" pitchFamily="34" charset="0"/>
                <a:cs typeface="Arial" panose="020B0604020202020204" pitchFamily="34" charset="0"/>
              </a:rPr>
              <a:t> </a:t>
            </a:r>
            <a:r>
              <a:rPr lang="en-GB" sz="2400" b="1" dirty="0" err="1">
                <a:latin typeface="Arial" panose="020B0604020202020204" pitchFamily="34" charset="0"/>
                <a:cs typeface="Arial" panose="020B0604020202020204" pitchFamily="34" charset="0"/>
              </a:rPr>
              <a:t>kịch</a:t>
            </a:r>
            <a:r>
              <a:rPr lang="en-GB" sz="2400" b="1" dirty="0">
                <a:latin typeface="Arial" panose="020B0604020202020204" pitchFamily="34" charset="0"/>
                <a:cs typeface="Arial" panose="020B0604020202020204" pitchFamily="34" charset="0"/>
              </a:rPr>
              <a:t> </a:t>
            </a:r>
            <a:r>
              <a:rPr lang="en-GB" sz="2400" b="1" dirty="0" err="1">
                <a:latin typeface="Arial" panose="020B0604020202020204" pitchFamily="34" charset="0"/>
                <a:cs typeface="Arial" panose="020B0604020202020204" pitchFamily="34" charset="0"/>
              </a:rPr>
              <a:t>bản</a:t>
            </a:r>
            <a:r>
              <a:rPr lang="en-GB" sz="2400" b="1" dirty="0">
                <a:latin typeface="Arial" panose="020B0604020202020204" pitchFamily="34" charset="0"/>
                <a:cs typeface="Arial" panose="020B0604020202020204" pitchFamily="34" charset="0"/>
              </a:rPr>
              <a:t> Test </a:t>
            </a:r>
            <a:r>
              <a:rPr lang="en-GB" sz="2400" b="1" dirty="0" err="1">
                <a:latin typeface="Arial" panose="020B0604020202020204" pitchFamily="34" charset="0"/>
                <a:cs typeface="Arial" panose="020B0604020202020204" pitchFamily="34" charset="0"/>
              </a:rPr>
              <a:t>được</a:t>
            </a:r>
            <a:r>
              <a:rPr lang="en-GB" sz="2400" b="1" dirty="0">
                <a:latin typeface="Arial" panose="020B0604020202020204" pitchFamily="34" charset="0"/>
                <a:cs typeface="Arial" panose="020B0604020202020204" pitchFamily="34" charset="0"/>
              </a:rPr>
              <a:t> </a:t>
            </a:r>
            <a:r>
              <a:rPr lang="en-GB" sz="2400" b="1" dirty="0" err="1">
                <a:latin typeface="Arial" panose="020B0604020202020204" pitchFamily="34" charset="0"/>
                <a:cs typeface="Arial" panose="020B0604020202020204" pitchFamily="34" charset="0"/>
              </a:rPr>
              <a:t>đưa</a:t>
            </a:r>
            <a:r>
              <a:rPr lang="en-GB" sz="2400" b="1" dirty="0">
                <a:latin typeface="Arial" panose="020B0604020202020204" pitchFamily="34" charset="0"/>
                <a:cs typeface="Arial" panose="020B0604020202020204" pitchFamily="34" charset="0"/>
              </a:rPr>
              <a:t> </a:t>
            </a:r>
            <a:r>
              <a:rPr lang="en-GB" sz="2400" b="1" dirty="0" err="1">
                <a:latin typeface="Arial" panose="020B0604020202020204" pitchFamily="34" charset="0"/>
                <a:cs typeface="Arial" panose="020B0604020202020204" pitchFamily="34" charset="0"/>
              </a:rPr>
              <a:t>ra</a:t>
            </a:r>
            <a:endParaRPr lang="en-GB" sz="2400" b="1" dirty="0">
              <a:latin typeface="Arial" panose="020B0604020202020204" pitchFamily="34" charset="0"/>
              <a:cs typeface="Arial" panose="020B0604020202020204" pitchFamily="34" charset="0"/>
            </a:endParaRPr>
          </a:p>
          <a:p>
            <a:endParaRPr lang="en-GB" sz="2000" b="1" dirty="0">
              <a:latin typeface="Arial" panose="020B0604020202020204" pitchFamily="34" charset="0"/>
              <a:cs typeface="Arial" panose="020B0604020202020204" pitchFamily="34" charset="0"/>
            </a:endParaRPr>
          </a:p>
          <a:p>
            <a:r>
              <a:rPr lang="en-GB" sz="2000" b="1" dirty="0">
                <a:latin typeface="Arial" panose="020B0604020202020204" pitchFamily="34" charset="0"/>
                <a:cs typeface="Arial" panose="020B0604020202020204" pitchFamily="34" charset="0"/>
              </a:rPr>
              <a:t>4. </a:t>
            </a:r>
            <a:r>
              <a:rPr lang="en-GB" sz="2000" b="1" dirty="0" err="1">
                <a:latin typeface="Arial" panose="020B0604020202020204" pitchFamily="34" charset="0"/>
                <a:cs typeface="Arial" panose="020B0604020202020204" pitchFamily="34" charset="0"/>
              </a:rPr>
              <a:t>Kịch</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bản</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số</a:t>
            </a:r>
            <a:r>
              <a:rPr lang="en-GB" sz="2000" b="1" dirty="0">
                <a:latin typeface="Arial" panose="020B0604020202020204" pitchFamily="34" charset="0"/>
                <a:cs typeface="Arial" panose="020B0604020202020204" pitchFamily="34" charset="0"/>
              </a:rPr>
              <a:t> 4: </a:t>
            </a:r>
            <a:r>
              <a:rPr lang="en-GB" sz="2000" b="1" dirty="0" err="1">
                <a:latin typeface="Arial" panose="020B0604020202020204" pitchFamily="34" charset="0"/>
                <a:cs typeface="Arial" panose="020B0604020202020204" pitchFamily="34" charset="0"/>
              </a:rPr>
              <a:t>Truyền</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thẳng</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dọc</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trục</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đường</a:t>
            </a:r>
            <a:r>
              <a:rPr lang="en-GB" sz="2000" b="1" dirty="0">
                <a:latin typeface="Arial" panose="020B0604020202020204" pitchFamily="34" charset="0"/>
                <a:cs typeface="Arial" panose="020B0604020202020204" pitchFamily="34" charset="0"/>
              </a:rPr>
              <a:t> Minh Khai – Hai </a:t>
            </a:r>
            <a:r>
              <a:rPr lang="en-GB" sz="2000" b="1" dirty="0" err="1">
                <a:latin typeface="Arial" panose="020B0604020202020204" pitchFamily="34" charset="0"/>
                <a:cs typeface="Arial" panose="020B0604020202020204" pitchFamily="34" charset="0"/>
              </a:rPr>
              <a:t>Bà</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Trưng</a:t>
            </a:r>
            <a:endParaRPr lang="en-GB" sz="2000" b="1" dirty="0">
              <a:latin typeface="Arial" panose="020B0604020202020204" pitchFamily="34" charset="0"/>
              <a:cs typeface="Arial" panose="020B0604020202020204" pitchFamily="34" charset="0"/>
            </a:endParaRPr>
          </a:p>
        </p:txBody>
      </p:sp>
      <p:pic>
        <p:nvPicPr>
          <p:cNvPr id="8194" name="Picture 2">
            <a:extLst>
              <a:ext uri="{FF2B5EF4-FFF2-40B4-BE49-F238E27FC236}">
                <a16:creationId xmlns:a16="http://schemas.microsoft.com/office/drawing/2014/main" id="{CDF7B67C-D717-5E58-9E13-BCD0395E7E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6662" y="959981"/>
            <a:ext cx="7171902" cy="5114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93428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5000" b="-15000"/>
          </a:stretch>
        </a:blipFill>
        <a:effectLst/>
      </p:bgPr>
    </p:bg>
    <p:spTree>
      <p:nvGrpSpPr>
        <p:cNvPr id="1" name="">
          <a:extLst>
            <a:ext uri="{FF2B5EF4-FFF2-40B4-BE49-F238E27FC236}">
              <a16:creationId xmlns:a16="http://schemas.microsoft.com/office/drawing/2014/main" id="{A1F92081-E959-723D-02DE-5ACD83E21771}"/>
            </a:ext>
          </a:extLst>
        </p:cNvPr>
        <p:cNvGrpSpPr/>
        <p:nvPr/>
      </p:nvGrpSpPr>
      <p:grpSpPr>
        <a:xfrm>
          <a:off x="0" y="0"/>
          <a:ext cx="0" cy="0"/>
          <a:chOff x="0" y="0"/>
          <a:chExt cx="0" cy="0"/>
        </a:xfrm>
      </p:grpSpPr>
    </p:spTree>
    <p:extLst>
      <p:ext uri="{BB962C8B-B14F-4D97-AF65-F5344CB8AC3E}">
        <p14:creationId xmlns:p14="http://schemas.microsoft.com/office/powerpoint/2010/main" val="17732807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85090-5181-5000-F7C3-B0B2B67EC8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EB1679-1E63-A66D-AAD5-612BB5161E97}"/>
              </a:ext>
            </a:extLst>
          </p:cNvPr>
          <p:cNvSpPr>
            <a:spLocks noGrp="1"/>
          </p:cNvSpPr>
          <p:nvPr>
            <p:ph type="title"/>
          </p:nvPr>
        </p:nvSpPr>
        <p:spPr/>
        <p:txBody>
          <a:bodyPr>
            <a:noAutofit/>
          </a:bodyPr>
          <a:lstStyle/>
          <a:p>
            <a:r>
              <a:rPr lang="vi-VN" sz="3200" dirty="0">
                <a:latin typeface="Arial" panose="020B0604020202020204" pitchFamily="34" charset="0"/>
                <a:cs typeface="Arial" panose="020B0604020202020204" pitchFamily="34" charset="0"/>
              </a:rPr>
              <a:t>II</a:t>
            </a:r>
            <a:r>
              <a:rPr lang="en-US" sz="3200" dirty="0">
                <a:latin typeface="Arial" panose="020B0604020202020204" pitchFamily="34" charset="0"/>
                <a:cs typeface="Arial" panose="020B0604020202020204" pitchFamily="34" charset="0"/>
              </a:rPr>
              <a:t>I. </a:t>
            </a:r>
            <a:r>
              <a:rPr lang="en-US" sz="3200" dirty="0" err="1">
                <a:latin typeface="Arial" panose="020B0604020202020204" pitchFamily="34" charset="0"/>
                <a:cs typeface="Arial" panose="020B0604020202020204" pitchFamily="34" charset="0"/>
              </a:rPr>
              <a:t>Kết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quả</a:t>
            </a:r>
            <a:endParaRPr lang="en-US" sz="32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8B59D167-B1AC-58F0-2BEE-34B35244189F}"/>
              </a:ext>
            </a:extLst>
          </p:cNvPr>
          <p:cNvSpPr txBox="1"/>
          <p:nvPr/>
        </p:nvSpPr>
        <p:spPr>
          <a:xfrm>
            <a:off x="185057" y="530353"/>
            <a:ext cx="6054706" cy="1323439"/>
          </a:xfrm>
          <a:prstGeom prst="rect">
            <a:avLst/>
          </a:prstGeom>
          <a:noFill/>
        </p:spPr>
        <p:txBody>
          <a:bodyPr wrap="square" rtlCol="0">
            <a:spAutoFit/>
          </a:bodyPr>
          <a:lstStyle/>
          <a:p>
            <a:endParaRPr lang="en-GB" sz="2000" b="1" dirty="0">
              <a:latin typeface="Arial" panose="020B0604020202020204" pitchFamily="34" charset="0"/>
              <a:cs typeface="Arial" panose="020B0604020202020204" pitchFamily="34" charset="0"/>
            </a:endParaRPr>
          </a:p>
          <a:p>
            <a:pPr marL="457200" indent="-457200">
              <a:buAutoNum type="arabicPeriod"/>
            </a:pPr>
            <a:r>
              <a:rPr lang="en-GB" sz="2000" b="1" dirty="0" err="1">
                <a:latin typeface="Arial" panose="020B0604020202020204" pitchFamily="34" charset="0"/>
                <a:cs typeface="Arial" panose="020B0604020202020204" pitchFamily="34" charset="0"/>
              </a:rPr>
              <a:t>Kịch</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bản</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số</a:t>
            </a:r>
            <a:r>
              <a:rPr lang="en-GB" sz="2000" b="1" dirty="0">
                <a:latin typeface="Arial" panose="020B0604020202020204" pitchFamily="34" charset="0"/>
                <a:cs typeface="Arial" panose="020B0604020202020204" pitchFamily="34" charset="0"/>
              </a:rPr>
              <a:t> 1: </a:t>
            </a:r>
            <a:r>
              <a:rPr lang="en-GB" sz="2000" b="1" dirty="0" err="1">
                <a:latin typeface="Arial" panose="020B0604020202020204" pitchFamily="34" charset="0"/>
                <a:cs typeface="Arial" panose="020B0604020202020204" pitchFamily="34" charset="0"/>
              </a:rPr>
              <a:t>Truyền</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thẳng</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tại</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môi</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trường</a:t>
            </a:r>
            <a:r>
              <a:rPr lang="en-GB" sz="2000" b="1" dirty="0">
                <a:latin typeface="Arial" panose="020B0604020202020204" pitchFamily="34" charset="0"/>
                <a:cs typeface="Arial" panose="020B0604020202020204" pitchFamily="34" charset="0"/>
              </a:rPr>
              <a:t> </a:t>
            </a:r>
          </a:p>
          <a:p>
            <a:r>
              <a:rPr lang="en-GB" sz="2000" b="1" dirty="0" err="1">
                <a:latin typeface="Arial" panose="020B0604020202020204" pitchFamily="34" charset="0"/>
                <a:cs typeface="Arial" panose="020B0604020202020204" pitchFamily="34" charset="0"/>
              </a:rPr>
              <a:t>thoáng</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đãng</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ít</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vật</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cản</a:t>
            </a:r>
            <a:endParaRPr lang="en-GB" sz="2000" b="1" dirty="0">
              <a:latin typeface="Arial" panose="020B0604020202020204" pitchFamily="34" charset="0"/>
              <a:cs typeface="Arial" panose="020B0604020202020204" pitchFamily="34" charset="0"/>
            </a:endParaRPr>
          </a:p>
          <a:p>
            <a:r>
              <a:rPr lang="en-GB" sz="2000" b="1" dirty="0" err="1">
                <a:latin typeface="Arial" panose="020B0604020202020204" pitchFamily="34" charset="0"/>
                <a:cs typeface="Arial" panose="020B0604020202020204" pitchFamily="34" charset="0"/>
              </a:rPr>
              <a:t>Địa</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điểm</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Hồ</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điều</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hòa</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Công</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viên</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Yên</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Sở</a:t>
            </a:r>
            <a:endParaRPr lang="en-US" sz="2000" b="1" dirty="0">
              <a:latin typeface="Arial" panose="020B0604020202020204" pitchFamily="34" charset="0"/>
              <a:cs typeface="Arial" panose="020B0604020202020204" pitchFamily="34" charset="0"/>
            </a:endParaRPr>
          </a:p>
        </p:txBody>
      </p:sp>
      <p:pic>
        <p:nvPicPr>
          <p:cNvPr id="6" name="Picture 8">
            <a:extLst>
              <a:ext uri="{FF2B5EF4-FFF2-40B4-BE49-F238E27FC236}">
                <a16:creationId xmlns:a16="http://schemas.microsoft.com/office/drawing/2014/main" id="{F6E95AF9-1BEE-1848-04CA-C2F1F55293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4828" y="1083389"/>
            <a:ext cx="4813735" cy="5152728"/>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Mở ảnh">
            <a:extLst>
              <a:ext uri="{FF2B5EF4-FFF2-40B4-BE49-F238E27FC236}">
                <a16:creationId xmlns:a16="http://schemas.microsoft.com/office/drawing/2014/main" id="{60361D11-882C-8F06-67B2-F4096B3249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2364" y="1960236"/>
            <a:ext cx="3009618" cy="412487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A person standing next to a motorcycle with a computer on it&#10;&#10;AI-generated content may be incorrect.">
            <a:extLst>
              <a:ext uri="{FF2B5EF4-FFF2-40B4-BE49-F238E27FC236}">
                <a16:creationId xmlns:a16="http://schemas.microsoft.com/office/drawing/2014/main" id="{8476F7F7-B2D2-EC39-897B-64898874AC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751" y="1960235"/>
            <a:ext cx="3093659" cy="4124879"/>
          </a:xfrm>
          <a:prstGeom prst="rect">
            <a:avLst/>
          </a:prstGeom>
        </p:spPr>
      </p:pic>
    </p:spTree>
    <p:extLst>
      <p:ext uri="{BB962C8B-B14F-4D97-AF65-F5344CB8AC3E}">
        <p14:creationId xmlns:p14="http://schemas.microsoft.com/office/powerpoint/2010/main" val="3102405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52799-13BC-53DC-FB19-66FFF215FD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37C0AF-DF8F-A59D-CDDA-32490348242E}"/>
              </a:ext>
            </a:extLst>
          </p:cNvPr>
          <p:cNvSpPr>
            <a:spLocks noGrp="1"/>
          </p:cNvSpPr>
          <p:nvPr>
            <p:ph type="title"/>
          </p:nvPr>
        </p:nvSpPr>
        <p:spPr/>
        <p:txBody>
          <a:bodyPr>
            <a:noAutofit/>
          </a:bodyPr>
          <a:lstStyle/>
          <a:p>
            <a:r>
              <a:rPr lang="vi-VN" sz="3200" dirty="0">
                <a:latin typeface="Arial" panose="020B0604020202020204" pitchFamily="34" charset="0"/>
                <a:cs typeface="Arial" panose="020B0604020202020204" pitchFamily="34" charset="0"/>
              </a:rPr>
              <a:t>II</a:t>
            </a:r>
            <a:r>
              <a:rPr lang="en-US" sz="3200" dirty="0">
                <a:latin typeface="Arial" panose="020B0604020202020204" pitchFamily="34" charset="0"/>
                <a:cs typeface="Arial" panose="020B0604020202020204" pitchFamily="34" charset="0"/>
              </a:rPr>
              <a:t>I. </a:t>
            </a:r>
            <a:r>
              <a:rPr lang="en-US" sz="3200" dirty="0" err="1">
                <a:latin typeface="Arial" panose="020B0604020202020204" pitchFamily="34" charset="0"/>
                <a:cs typeface="Arial" panose="020B0604020202020204" pitchFamily="34" charset="0"/>
              </a:rPr>
              <a:t>Kết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quả</a:t>
            </a:r>
            <a:endParaRPr lang="en-US" sz="32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5629FD6F-F070-1301-59AB-580C5BBC525B}"/>
              </a:ext>
            </a:extLst>
          </p:cNvPr>
          <p:cNvSpPr txBox="1"/>
          <p:nvPr/>
        </p:nvSpPr>
        <p:spPr>
          <a:xfrm>
            <a:off x="502992" y="824442"/>
            <a:ext cx="11375572" cy="707886"/>
          </a:xfrm>
          <a:prstGeom prst="rect">
            <a:avLst/>
          </a:prstGeom>
          <a:noFill/>
        </p:spPr>
        <p:txBody>
          <a:bodyPr wrap="square" rtlCol="0">
            <a:spAutoFit/>
          </a:bodyPr>
          <a:lstStyle/>
          <a:p>
            <a:r>
              <a:rPr lang="en-GB" sz="2000" b="1" dirty="0">
                <a:latin typeface="Arial" panose="020B0604020202020204" pitchFamily="34" charset="0"/>
                <a:cs typeface="Arial" panose="020B0604020202020204" pitchFamily="34" charset="0"/>
              </a:rPr>
              <a:t>1. </a:t>
            </a:r>
            <a:r>
              <a:rPr lang="en-GB" sz="2000" b="1" dirty="0" err="1">
                <a:latin typeface="Arial" panose="020B0604020202020204" pitchFamily="34" charset="0"/>
                <a:cs typeface="Arial" panose="020B0604020202020204" pitchFamily="34" charset="0"/>
              </a:rPr>
              <a:t>Kịch</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bản</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số</a:t>
            </a:r>
            <a:r>
              <a:rPr lang="en-GB" sz="2000" b="1" dirty="0">
                <a:latin typeface="Arial" panose="020B0604020202020204" pitchFamily="34" charset="0"/>
                <a:cs typeface="Arial" panose="020B0604020202020204" pitchFamily="34" charset="0"/>
              </a:rPr>
              <a:t> 1: </a:t>
            </a:r>
            <a:r>
              <a:rPr lang="en-GB" sz="2000" b="1" dirty="0" err="1">
                <a:latin typeface="Arial" panose="020B0604020202020204" pitchFamily="34" charset="0"/>
                <a:cs typeface="Arial" panose="020B0604020202020204" pitchFamily="34" charset="0"/>
              </a:rPr>
              <a:t>Truyền</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thẳng</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tại</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môi</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trường</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đãng</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ít</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vật</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cản</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tại</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hồ</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điều</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hòa</a:t>
            </a:r>
            <a:r>
              <a:rPr lang="en-GB" sz="2000" b="1" dirty="0">
                <a:latin typeface="Arial" panose="020B0604020202020204" pitchFamily="34" charset="0"/>
                <a:cs typeface="Arial" panose="020B0604020202020204" pitchFamily="34" charset="0"/>
              </a:rPr>
              <a:t> - CV </a:t>
            </a:r>
            <a:r>
              <a:rPr lang="en-GB" sz="2000" b="1" dirty="0" err="1">
                <a:latin typeface="Arial" panose="020B0604020202020204" pitchFamily="34" charset="0"/>
                <a:cs typeface="Arial" panose="020B0604020202020204" pitchFamily="34" charset="0"/>
              </a:rPr>
              <a:t>Yên</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Sở</a:t>
            </a:r>
            <a:endParaRPr lang="en-GB" sz="2000" b="1" dirty="0">
              <a:latin typeface="Arial" panose="020B0604020202020204" pitchFamily="34" charset="0"/>
              <a:cs typeface="Arial" panose="020B0604020202020204" pitchFamily="34" charset="0"/>
            </a:endParaRPr>
          </a:p>
          <a:p>
            <a:endParaRPr lang="en-GB" sz="2000" b="1" dirty="0">
              <a:latin typeface="Arial" panose="020B0604020202020204" pitchFamily="34" charset="0"/>
              <a:cs typeface="Arial" panose="020B0604020202020204" pitchFamily="34" charset="0"/>
            </a:endParaRPr>
          </a:p>
        </p:txBody>
      </p:sp>
      <p:pic>
        <p:nvPicPr>
          <p:cNvPr id="5" name="Picture 4" descr="A graph with red and orange lines&#10;&#10;Description automatically generated">
            <a:extLst>
              <a:ext uri="{FF2B5EF4-FFF2-40B4-BE49-F238E27FC236}">
                <a16:creationId xmlns:a16="http://schemas.microsoft.com/office/drawing/2014/main" id="{6AA655BE-3BD0-26DB-FB9A-B7F203ACCE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603" y="2261153"/>
            <a:ext cx="4795808" cy="3104492"/>
          </a:xfrm>
          <a:prstGeom prst="rect">
            <a:avLst/>
          </a:prstGeom>
        </p:spPr>
      </p:pic>
      <p:pic>
        <p:nvPicPr>
          <p:cNvPr id="8" name="Picture 7" descr="A graph with red and orange lines&#10;&#10;Description automatically generated">
            <a:extLst>
              <a:ext uri="{FF2B5EF4-FFF2-40B4-BE49-F238E27FC236}">
                <a16:creationId xmlns:a16="http://schemas.microsoft.com/office/drawing/2014/main" id="{8925D2CE-DC66-82A4-5C39-F71233805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0778" y="1225741"/>
            <a:ext cx="5052366" cy="2587658"/>
          </a:xfrm>
          <a:prstGeom prst="rect">
            <a:avLst/>
          </a:prstGeom>
        </p:spPr>
      </p:pic>
      <p:pic>
        <p:nvPicPr>
          <p:cNvPr id="10" name="Picture 9" descr="A graph with red and orange lines&#10;&#10;Description automatically generated">
            <a:extLst>
              <a:ext uri="{FF2B5EF4-FFF2-40B4-BE49-F238E27FC236}">
                <a16:creationId xmlns:a16="http://schemas.microsoft.com/office/drawing/2014/main" id="{E181898D-D6AE-0F69-D9F8-F7E80D1F01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0778" y="3940620"/>
            <a:ext cx="5052366" cy="2452230"/>
          </a:xfrm>
          <a:prstGeom prst="rect">
            <a:avLst/>
          </a:prstGeom>
        </p:spPr>
      </p:pic>
    </p:spTree>
    <p:extLst>
      <p:ext uri="{BB962C8B-B14F-4D97-AF65-F5344CB8AC3E}">
        <p14:creationId xmlns:p14="http://schemas.microsoft.com/office/powerpoint/2010/main" val="6591060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86853A-1B32-50C2-9C0E-0228F5B73E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D1E4EB-B586-151D-0608-00C8E4A9EF32}"/>
              </a:ext>
            </a:extLst>
          </p:cNvPr>
          <p:cNvSpPr>
            <a:spLocks noGrp="1"/>
          </p:cNvSpPr>
          <p:nvPr>
            <p:ph type="title"/>
          </p:nvPr>
        </p:nvSpPr>
        <p:spPr/>
        <p:txBody>
          <a:bodyPr>
            <a:noAutofit/>
          </a:bodyPr>
          <a:lstStyle/>
          <a:p>
            <a:r>
              <a:rPr lang="vi-VN" sz="3200" dirty="0">
                <a:latin typeface="Arial" panose="020B0604020202020204" pitchFamily="34" charset="0"/>
                <a:cs typeface="Arial" panose="020B0604020202020204" pitchFamily="34" charset="0"/>
              </a:rPr>
              <a:t>II</a:t>
            </a:r>
            <a:r>
              <a:rPr lang="en-US" sz="3200" dirty="0">
                <a:latin typeface="Arial" panose="020B0604020202020204" pitchFamily="34" charset="0"/>
                <a:cs typeface="Arial" panose="020B0604020202020204" pitchFamily="34" charset="0"/>
              </a:rPr>
              <a:t>I. </a:t>
            </a:r>
            <a:r>
              <a:rPr lang="en-US" sz="3200" dirty="0" err="1">
                <a:latin typeface="Arial" panose="020B0604020202020204" pitchFamily="34" charset="0"/>
                <a:cs typeface="Arial" panose="020B0604020202020204" pitchFamily="34" charset="0"/>
              </a:rPr>
              <a:t>Kết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quả</a:t>
            </a:r>
            <a:endParaRPr lang="en-US" sz="32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BA9177EE-67E0-4C14-7A08-8E48F9CF4CA7}"/>
              </a:ext>
            </a:extLst>
          </p:cNvPr>
          <p:cNvSpPr txBox="1"/>
          <p:nvPr/>
        </p:nvSpPr>
        <p:spPr>
          <a:xfrm>
            <a:off x="148770" y="530353"/>
            <a:ext cx="4748421" cy="1323439"/>
          </a:xfrm>
          <a:prstGeom prst="rect">
            <a:avLst/>
          </a:prstGeom>
          <a:noFill/>
        </p:spPr>
        <p:txBody>
          <a:bodyPr wrap="square" rtlCol="0">
            <a:spAutoFit/>
          </a:bodyPr>
          <a:lstStyle/>
          <a:p>
            <a:endParaRPr lang="en-GB" sz="2000" b="1" dirty="0">
              <a:latin typeface="Arial" panose="020B0604020202020204" pitchFamily="34" charset="0"/>
              <a:cs typeface="Arial" panose="020B0604020202020204" pitchFamily="34" charset="0"/>
            </a:endParaRPr>
          </a:p>
          <a:p>
            <a:r>
              <a:rPr lang="en-GB" sz="2000" b="1" dirty="0">
                <a:latin typeface="Arial" panose="020B0604020202020204" pitchFamily="34" charset="0"/>
                <a:cs typeface="Arial" panose="020B0604020202020204" pitchFamily="34" charset="0"/>
              </a:rPr>
              <a:t>2. </a:t>
            </a:r>
            <a:r>
              <a:rPr lang="en-GB" sz="2000" b="1" dirty="0" err="1">
                <a:latin typeface="Arial" panose="020B0604020202020204" pitchFamily="34" charset="0"/>
                <a:cs typeface="Arial" panose="020B0604020202020204" pitchFamily="34" charset="0"/>
              </a:rPr>
              <a:t>Kịch</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bản</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số</a:t>
            </a:r>
            <a:r>
              <a:rPr lang="en-GB" sz="2000" b="1" dirty="0">
                <a:latin typeface="Arial" panose="020B0604020202020204" pitchFamily="34" charset="0"/>
                <a:cs typeface="Arial" panose="020B0604020202020204" pitchFamily="34" charset="0"/>
              </a:rPr>
              <a:t> 2: </a:t>
            </a:r>
            <a:r>
              <a:rPr lang="en-GB" sz="2000" b="1" dirty="0" err="1">
                <a:latin typeface="Arial" panose="020B0604020202020204" pitchFamily="34" charset="0"/>
                <a:cs typeface="Arial" panose="020B0604020202020204" pitchFamily="34" charset="0"/>
              </a:rPr>
              <a:t>Truyền</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trong</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chung</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cư</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toà</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nhà</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Lilama-Tổng</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công</a:t>
            </a:r>
            <a:r>
              <a:rPr lang="en-GB" sz="2000" b="1" dirty="0">
                <a:latin typeface="Arial" panose="020B0604020202020204" pitchFamily="34" charset="0"/>
                <a:cs typeface="Arial" panose="020B0604020202020204" pitchFamily="34" charset="0"/>
              </a:rPr>
              <a:t> ty </a:t>
            </a:r>
            <a:r>
              <a:rPr lang="en-GB" sz="2000" b="1" dirty="0" err="1">
                <a:latin typeface="Arial" panose="020B0604020202020204" pitchFamily="34" charset="0"/>
                <a:cs typeface="Arial" panose="020B0604020202020204" pitchFamily="34" charset="0"/>
              </a:rPr>
              <a:t>lắp</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máy</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Việt</a:t>
            </a:r>
            <a:r>
              <a:rPr lang="en-GB" sz="2000" b="1" dirty="0">
                <a:latin typeface="Arial" panose="020B0604020202020204" pitchFamily="34" charset="0"/>
                <a:cs typeface="Arial" panose="020B0604020202020204" pitchFamily="34" charset="0"/>
              </a:rPr>
              <a:t> Nam-125 Minh Khai</a:t>
            </a:r>
          </a:p>
        </p:txBody>
      </p:sp>
      <p:pic>
        <p:nvPicPr>
          <p:cNvPr id="6146" name="Picture 2" descr="Chung cư Lilama 124 Minh Khai: Thông tin &amp; Tiến độ">
            <a:extLst>
              <a:ext uri="{FF2B5EF4-FFF2-40B4-BE49-F238E27FC236}">
                <a16:creationId xmlns:a16="http://schemas.microsoft.com/office/drawing/2014/main" id="{1F3FD07D-0928-E67D-1A20-5D6FF311AD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9764" y="877514"/>
            <a:ext cx="6943466" cy="49114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4AA4080-A134-58B5-8E5F-14F4114890A3}"/>
              </a:ext>
            </a:extLst>
          </p:cNvPr>
          <p:cNvSpPr txBox="1"/>
          <p:nvPr/>
        </p:nvSpPr>
        <p:spPr>
          <a:xfrm>
            <a:off x="8174047" y="6027859"/>
            <a:ext cx="4095278" cy="369332"/>
          </a:xfrm>
          <a:prstGeom prst="rect">
            <a:avLst/>
          </a:prstGeom>
          <a:noFill/>
        </p:spPr>
        <p:txBody>
          <a:bodyPr wrap="square">
            <a:spAutoFit/>
          </a:bodyPr>
          <a:lstStyle/>
          <a:p>
            <a:r>
              <a:rPr lang="en-GB" b="1" i="1" dirty="0" err="1"/>
              <a:t>Nguồn</a:t>
            </a:r>
            <a:r>
              <a:rPr lang="en-GB" b="1" i="1" dirty="0"/>
              <a:t> </a:t>
            </a:r>
            <a:r>
              <a:rPr lang="en-GB" b="1" i="1" dirty="0" err="1"/>
              <a:t>ảnh</a:t>
            </a:r>
            <a:r>
              <a:rPr lang="en-GB" b="1" i="1" dirty="0"/>
              <a:t> </a:t>
            </a:r>
            <a:r>
              <a:rPr lang="en-GB" b="1" i="1" dirty="0" err="1"/>
              <a:t>tham</a:t>
            </a:r>
            <a:r>
              <a:rPr lang="en-GB" b="1" i="1" dirty="0"/>
              <a:t> </a:t>
            </a:r>
            <a:r>
              <a:rPr lang="en-GB" b="1" i="1" dirty="0" err="1"/>
              <a:t>khảo</a:t>
            </a:r>
            <a:r>
              <a:rPr lang="en-GB" b="1" i="1" dirty="0"/>
              <a:t>: </a:t>
            </a:r>
            <a:r>
              <a:rPr lang="en-GB" b="1" i="1" dirty="0">
                <a:solidFill>
                  <a:schemeClr val="accent1"/>
                </a:solidFill>
              </a:rPr>
              <a:t>dandautu.vn</a:t>
            </a:r>
            <a:endParaRPr lang="en-US" b="1" i="1" dirty="0">
              <a:solidFill>
                <a:schemeClr val="accent1"/>
              </a:solidFill>
            </a:endParaRPr>
          </a:p>
        </p:txBody>
      </p:sp>
      <p:pic>
        <p:nvPicPr>
          <p:cNvPr id="18" name="Picture 17" descr="A fire extinguisher in a room&#10;&#10;AI-generated content may be incorrect.">
            <a:extLst>
              <a:ext uri="{FF2B5EF4-FFF2-40B4-BE49-F238E27FC236}">
                <a16:creationId xmlns:a16="http://schemas.microsoft.com/office/drawing/2014/main" id="{98631ECF-249C-8693-35AC-7E91C2021A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931" y="2013856"/>
            <a:ext cx="4405329" cy="3775145"/>
          </a:xfrm>
          <a:prstGeom prst="rect">
            <a:avLst/>
          </a:prstGeom>
        </p:spPr>
      </p:pic>
    </p:spTree>
    <p:extLst>
      <p:ext uri="{BB962C8B-B14F-4D97-AF65-F5344CB8AC3E}">
        <p14:creationId xmlns:p14="http://schemas.microsoft.com/office/powerpoint/2010/main" val="1565290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07531B-A712-1297-776D-AA98420B3B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8F9156-DB29-3416-F321-5063220C7BB5}"/>
              </a:ext>
            </a:extLst>
          </p:cNvPr>
          <p:cNvSpPr>
            <a:spLocks noGrp="1"/>
          </p:cNvSpPr>
          <p:nvPr>
            <p:ph type="title"/>
          </p:nvPr>
        </p:nvSpPr>
        <p:spPr/>
        <p:txBody>
          <a:bodyPr>
            <a:noAutofit/>
          </a:bodyPr>
          <a:lstStyle/>
          <a:p>
            <a:r>
              <a:rPr lang="vi-VN" sz="3200" dirty="0">
                <a:latin typeface="Arial" panose="020B0604020202020204" pitchFamily="34" charset="0"/>
                <a:cs typeface="Arial" panose="020B0604020202020204" pitchFamily="34" charset="0"/>
              </a:rPr>
              <a:t>II</a:t>
            </a:r>
            <a:r>
              <a:rPr lang="en-US" sz="3200" dirty="0">
                <a:latin typeface="Arial" panose="020B0604020202020204" pitchFamily="34" charset="0"/>
                <a:cs typeface="Arial" panose="020B0604020202020204" pitchFamily="34" charset="0"/>
              </a:rPr>
              <a:t>I. </a:t>
            </a:r>
            <a:r>
              <a:rPr lang="en-US" sz="3200" dirty="0" err="1">
                <a:latin typeface="Arial" panose="020B0604020202020204" pitchFamily="34" charset="0"/>
                <a:cs typeface="Arial" panose="020B0604020202020204" pitchFamily="34" charset="0"/>
              </a:rPr>
              <a:t>Kết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quả</a:t>
            </a:r>
            <a:endParaRPr lang="en-US" sz="32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BCD25BAA-181F-5DE9-5F6B-33F342E96644}"/>
              </a:ext>
            </a:extLst>
          </p:cNvPr>
          <p:cNvSpPr txBox="1"/>
          <p:nvPr/>
        </p:nvSpPr>
        <p:spPr>
          <a:xfrm>
            <a:off x="313436" y="426260"/>
            <a:ext cx="11565128" cy="1015663"/>
          </a:xfrm>
          <a:prstGeom prst="rect">
            <a:avLst/>
          </a:prstGeom>
          <a:noFill/>
        </p:spPr>
        <p:txBody>
          <a:bodyPr wrap="square" rtlCol="0">
            <a:spAutoFit/>
          </a:bodyPr>
          <a:lstStyle/>
          <a:p>
            <a:endParaRPr lang="en-GB" sz="2000" b="1" dirty="0">
              <a:latin typeface="Arial" panose="020B0604020202020204" pitchFamily="34" charset="0"/>
              <a:cs typeface="Arial" panose="020B0604020202020204" pitchFamily="34" charset="0"/>
            </a:endParaRPr>
          </a:p>
          <a:p>
            <a:r>
              <a:rPr lang="en-GB" sz="2000" b="1" dirty="0">
                <a:latin typeface="Arial" panose="020B0604020202020204" pitchFamily="34" charset="0"/>
                <a:cs typeface="Arial" panose="020B0604020202020204" pitchFamily="34" charset="0"/>
              </a:rPr>
              <a:t>2. </a:t>
            </a:r>
            <a:r>
              <a:rPr lang="en-GB" sz="2000" b="1" dirty="0" err="1">
                <a:latin typeface="Arial" panose="020B0604020202020204" pitchFamily="34" charset="0"/>
                <a:cs typeface="Arial" panose="020B0604020202020204" pitchFamily="34" charset="0"/>
              </a:rPr>
              <a:t>Kịch</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bản</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số</a:t>
            </a:r>
            <a:r>
              <a:rPr lang="en-GB" sz="2000" b="1" dirty="0">
                <a:latin typeface="Arial" panose="020B0604020202020204" pitchFamily="34" charset="0"/>
                <a:cs typeface="Arial" panose="020B0604020202020204" pitchFamily="34" charset="0"/>
              </a:rPr>
              <a:t> 2: </a:t>
            </a:r>
            <a:r>
              <a:rPr lang="en-GB" sz="2000" b="1" dirty="0" err="1">
                <a:latin typeface="Arial" panose="020B0604020202020204" pitchFamily="34" charset="0"/>
                <a:cs typeface="Arial" panose="020B0604020202020204" pitchFamily="34" charset="0"/>
              </a:rPr>
              <a:t>Truyền</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trong</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chung</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cư</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toà</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nhà</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Lilama-Tổng</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công</a:t>
            </a:r>
            <a:r>
              <a:rPr lang="en-GB" sz="2000" b="1" dirty="0">
                <a:latin typeface="Arial" panose="020B0604020202020204" pitchFamily="34" charset="0"/>
                <a:cs typeface="Arial" panose="020B0604020202020204" pitchFamily="34" charset="0"/>
              </a:rPr>
              <a:t> ty </a:t>
            </a:r>
            <a:r>
              <a:rPr lang="en-GB" sz="2000" b="1" dirty="0" err="1">
                <a:latin typeface="Arial" panose="020B0604020202020204" pitchFamily="34" charset="0"/>
                <a:cs typeface="Arial" panose="020B0604020202020204" pitchFamily="34" charset="0"/>
              </a:rPr>
              <a:t>lắp</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máy</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Việt</a:t>
            </a:r>
            <a:r>
              <a:rPr lang="en-GB" sz="2000" b="1" dirty="0">
                <a:latin typeface="Arial" panose="020B0604020202020204" pitchFamily="34" charset="0"/>
                <a:cs typeface="Arial" panose="020B0604020202020204" pitchFamily="34" charset="0"/>
              </a:rPr>
              <a:t> Nam-124 Minh Khai</a:t>
            </a:r>
          </a:p>
        </p:txBody>
      </p:sp>
      <p:pic>
        <p:nvPicPr>
          <p:cNvPr id="9218" name="Picture 2">
            <a:extLst>
              <a:ext uri="{FF2B5EF4-FFF2-40B4-BE49-F238E27FC236}">
                <a16:creationId xmlns:a16="http://schemas.microsoft.com/office/drawing/2014/main" id="{0068E582-D304-EE6C-1A13-B8E0ECE520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261" y="2239883"/>
            <a:ext cx="5125346" cy="3080658"/>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1115AA46-181A-24CE-B7B3-D9F1A162FA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8028" y="1099457"/>
            <a:ext cx="5323115" cy="2525485"/>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C4E5D9C3-0A4C-BABC-55D1-E4D9E8C45A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8028" y="3780212"/>
            <a:ext cx="5323115" cy="2637595"/>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1421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87A365B-2C63-46A3-AD64-BA52831BEC40}"/>
              </a:ext>
            </a:extLst>
          </p:cNvPr>
          <p:cNvSpPr>
            <a:spLocks noGrp="1"/>
          </p:cNvSpPr>
          <p:nvPr>
            <p:ph type="body" sz="quarter" idx="13"/>
          </p:nvPr>
        </p:nvSpPr>
        <p:spPr/>
        <p:txBody>
          <a:bodyPr/>
          <a:lstStyle/>
          <a:p>
            <a:pPr marL="0" indent="0">
              <a:buNone/>
            </a:pPr>
            <a:r>
              <a:rPr lang="en-US" sz="3200" b="1" dirty="0" err="1">
                <a:solidFill>
                  <a:schemeClr val="tx2">
                    <a:lumMod val="75000"/>
                    <a:lumOff val="25000"/>
                  </a:schemeClr>
                </a:solidFill>
                <a:latin typeface="Arial" panose="020B0604020202020204" pitchFamily="34" charset="0"/>
                <a:cs typeface="Arial" panose="020B0604020202020204" pitchFamily="34" charset="0"/>
              </a:rPr>
              <a:t>Nội</a:t>
            </a:r>
            <a:r>
              <a:rPr lang="en-US" sz="3200" b="1" dirty="0">
                <a:solidFill>
                  <a:schemeClr val="tx2">
                    <a:lumMod val="75000"/>
                    <a:lumOff val="25000"/>
                  </a:schemeClr>
                </a:solidFill>
                <a:latin typeface="Arial" panose="020B0604020202020204" pitchFamily="34" charset="0"/>
                <a:cs typeface="Arial" panose="020B0604020202020204" pitchFamily="34" charset="0"/>
              </a:rPr>
              <a:t> dung</a:t>
            </a:r>
          </a:p>
          <a:p>
            <a:pPr marL="571500" indent="-571500">
              <a:buAutoNum type="romanUcPeriod"/>
            </a:pPr>
            <a:r>
              <a:rPr lang="en-US" dirty="0" err="1">
                <a:solidFill>
                  <a:schemeClr val="tx2">
                    <a:lumMod val="75000"/>
                    <a:lumOff val="25000"/>
                  </a:schemeClr>
                </a:solidFill>
                <a:latin typeface="Arial" panose="020B0604020202020204" pitchFamily="34" charset="0"/>
                <a:cs typeface="Arial" panose="020B0604020202020204" pitchFamily="34" charset="0"/>
              </a:rPr>
              <a:t>Giới</a:t>
            </a:r>
            <a:r>
              <a:rPr lang="en-US" dirty="0">
                <a:solidFill>
                  <a:schemeClr val="tx2">
                    <a:lumMod val="75000"/>
                    <a:lumOff val="25000"/>
                  </a:schemeClr>
                </a:solidFill>
                <a:latin typeface="Arial" panose="020B0604020202020204" pitchFamily="34" charset="0"/>
                <a:cs typeface="Arial" panose="020B0604020202020204" pitchFamily="34" charset="0"/>
              </a:rPr>
              <a:t> </a:t>
            </a:r>
            <a:r>
              <a:rPr lang="en-US" dirty="0" err="1">
                <a:solidFill>
                  <a:schemeClr val="tx2">
                    <a:lumMod val="75000"/>
                    <a:lumOff val="25000"/>
                  </a:schemeClr>
                </a:solidFill>
                <a:latin typeface="Arial" panose="020B0604020202020204" pitchFamily="34" charset="0"/>
                <a:cs typeface="Arial" panose="020B0604020202020204" pitchFamily="34" charset="0"/>
              </a:rPr>
              <a:t>thiệu</a:t>
            </a:r>
            <a:r>
              <a:rPr lang="en-US" dirty="0">
                <a:solidFill>
                  <a:schemeClr val="tx2">
                    <a:lumMod val="75000"/>
                    <a:lumOff val="25000"/>
                  </a:schemeClr>
                </a:solidFill>
                <a:latin typeface="Arial" panose="020B0604020202020204" pitchFamily="34" charset="0"/>
                <a:cs typeface="Arial" panose="020B0604020202020204" pitchFamily="34" charset="0"/>
              </a:rPr>
              <a:t> </a:t>
            </a:r>
            <a:r>
              <a:rPr lang="en-US" dirty="0" err="1">
                <a:solidFill>
                  <a:schemeClr val="tx2">
                    <a:lumMod val="75000"/>
                    <a:lumOff val="25000"/>
                  </a:schemeClr>
                </a:solidFill>
                <a:latin typeface="Arial" panose="020B0604020202020204" pitchFamily="34" charset="0"/>
                <a:cs typeface="Arial" panose="020B0604020202020204" pitchFamily="34" charset="0"/>
              </a:rPr>
              <a:t>về</a:t>
            </a:r>
            <a:r>
              <a:rPr lang="en-US" dirty="0">
                <a:solidFill>
                  <a:schemeClr val="tx2">
                    <a:lumMod val="75000"/>
                    <a:lumOff val="25000"/>
                  </a:schemeClr>
                </a:solidFill>
                <a:latin typeface="Arial" panose="020B0604020202020204" pitchFamily="34" charset="0"/>
                <a:cs typeface="Arial" panose="020B0604020202020204" pitchFamily="34" charset="0"/>
              </a:rPr>
              <a:t> </a:t>
            </a:r>
            <a:r>
              <a:rPr lang="en-US" dirty="0" err="1">
                <a:solidFill>
                  <a:schemeClr val="tx2">
                    <a:lumMod val="75000"/>
                    <a:lumOff val="25000"/>
                  </a:schemeClr>
                </a:solidFill>
                <a:latin typeface="Arial" panose="020B0604020202020204" pitchFamily="34" charset="0"/>
                <a:cs typeface="Arial" panose="020B0604020202020204" pitchFamily="34" charset="0"/>
              </a:rPr>
              <a:t>công</a:t>
            </a:r>
            <a:r>
              <a:rPr lang="en-US" dirty="0">
                <a:solidFill>
                  <a:schemeClr val="tx2">
                    <a:lumMod val="75000"/>
                    <a:lumOff val="25000"/>
                  </a:schemeClr>
                </a:solidFill>
                <a:latin typeface="Arial" panose="020B0604020202020204" pitchFamily="34" charset="0"/>
                <a:cs typeface="Arial" panose="020B0604020202020204" pitchFamily="34" charset="0"/>
              </a:rPr>
              <a:t> </a:t>
            </a:r>
            <a:r>
              <a:rPr lang="en-US" dirty="0" err="1">
                <a:solidFill>
                  <a:schemeClr val="tx2">
                    <a:lumMod val="75000"/>
                    <a:lumOff val="25000"/>
                  </a:schemeClr>
                </a:solidFill>
                <a:latin typeface="Arial" panose="020B0604020202020204" pitchFamily="34" charset="0"/>
                <a:cs typeface="Arial" panose="020B0604020202020204" pitchFamily="34" charset="0"/>
              </a:rPr>
              <a:t>nghệ</a:t>
            </a:r>
            <a:r>
              <a:rPr lang="en-US" dirty="0">
                <a:solidFill>
                  <a:schemeClr val="tx2">
                    <a:lumMod val="75000"/>
                    <a:lumOff val="25000"/>
                  </a:schemeClr>
                </a:solidFill>
                <a:latin typeface="Arial" panose="020B0604020202020204" pitchFamily="34" charset="0"/>
                <a:cs typeface="Arial" panose="020B0604020202020204" pitchFamily="34" charset="0"/>
              </a:rPr>
              <a:t> LPWAN</a:t>
            </a:r>
            <a:endParaRPr lang="vi-VN" dirty="0">
              <a:solidFill>
                <a:schemeClr val="tx2">
                  <a:lumMod val="75000"/>
                  <a:lumOff val="25000"/>
                </a:schemeClr>
              </a:solidFill>
              <a:latin typeface="Arial" panose="020B0604020202020204" pitchFamily="34" charset="0"/>
              <a:cs typeface="Arial" panose="020B0604020202020204" pitchFamily="34" charset="0"/>
            </a:endParaRPr>
          </a:p>
          <a:p>
            <a:pPr marL="571500" indent="-571500">
              <a:buAutoNum type="romanUcPeriod"/>
            </a:pPr>
            <a:r>
              <a:rPr lang="vi-VN" dirty="0">
                <a:solidFill>
                  <a:schemeClr val="tx2">
                    <a:lumMod val="75000"/>
                    <a:lumOff val="25000"/>
                  </a:schemeClr>
                </a:solidFill>
                <a:latin typeface="Arial" panose="020B0604020202020204" pitchFamily="34" charset="0"/>
                <a:cs typeface="Arial" panose="020B0604020202020204" pitchFamily="34" charset="0"/>
              </a:rPr>
              <a:t>Tổng quan </a:t>
            </a:r>
            <a:r>
              <a:rPr lang="vi-VN" dirty="0" err="1">
                <a:solidFill>
                  <a:schemeClr val="tx2">
                    <a:lumMod val="75000"/>
                    <a:lumOff val="25000"/>
                  </a:schemeClr>
                </a:solidFill>
                <a:latin typeface="Arial" panose="020B0604020202020204" pitchFamily="34" charset="0"/>
                <a:cs typeface="Arial" panose="020B0604020202020204" pitchFamily="34" charset="0"/>
              </a:rPr>
              <a:t>LoRa</a:t>
            </a:r>
            <a:r>
              <a:rPr lang="vi-VN" dirty="0">
                <a:solidFill>
                  <a:schemeClr val="tx2">
                    <a:lumMod val="75000"/>
                    <a:lumOff val="25000"/>
                  </a:schemeClr>
                </a:solidFill>
                <a:latin typeface="Arial" panose="020B0604020202020204" pitchFamily="34" charset="0"/>
                <a:cs typeface="Arial" panose="020B0604020202020204" pitchFamily="34" charset="0"/>
              </a:rPr>
              <a:t> và </a:t>
            </a:r>
            <a:r>
              <a:rPr lang="vi-VN" dirty="0" err="1">
                <a:solidFill>
                  <a:schemeClr val="tx2">
                    <a:lumMod val="75000"/>
                    <a:lumOff val="25000"/>
                  </a:schemeClr>
                </a:solidFill>
                <a:latin typeface="Arial" panose="020B0604020202020204" pitchFamily="34" charset="0"/>
                <a:cs typeface="Arial" panose="020B0604020202020204" pitchFamily="34" charset="0"/>
              </a:rPr>
              <a:t>module</a:t>
            </a:r>
            <a:r>
              <a:rPr lang="vi-VN" dirty="0">
                <a:solidFill>
                  <a:schemeClr val="tx2">
                    <a:lumMod val="75000"/>
                    <a:lumOff val="25000"/>
                  </a:schemeClr>
                </a:solidFill>
                <a:latin typeface="Arial" panose="020B0604020202020204" pitchFamily="34" charset="0"/>
                <a:cs typeface="Arial" panose="020B0604020202020204" pitchFamily="34" charset="0"/>
              </a:rPr>
              <a:t> Ra-01</a:t>
            </a:r>
            <a:endParaRPr lang="en-US" dirty="0">
              <a:solidFill>
                <a:schemeClr val="tx2">
                  <a:lumMod val="75000"/>
                  <a:lumOff val="25000"/>
                </a:schemeClr>
              </a:solidFill>
              <a:latin typeface="Arial" panose="020B0604020202020204" pitchFamily="34" charset="0"/>
              <a:cs typeface="Arial" panose="020B0604020202020204" pitchFamily="34" charset="0"/>
            </a:endParaRPr>
          </a:p>
          <a:p>
            <a:pPr marL="571500" indent="-571500">
              <a:buAutoNum type="romanUcPeriod"/>
            </a:pPr>
            <a:r>
              <a:rPr lang="en-US" dirty="0" err="1">
                <a:solidFill>
                  <a:schemeClr val="tx2">
                    <a:lumMod val="75000"/>
                    <a:lumOff val="25000"/>
                  </a:schemeClr>
                </a:solidFill>
                <a:latin typeface="Arial" panose="020B0604020202020204" pitchFamily="34" charset="0"/>
                <a:cs typeface="Arial" panose="020B0604020202020204" pitchFamily="34" charset="0"/>
              </a:rPr>
              <a:t>Triển</a:t>
            </a:r>
            <a:r>
              <a:rPr lang="en-US" dirty="0">
                <a:solidFill>
                  <a:schemeClr val="tx2">
                    <a:lumMod val="75000"/>
                    <a:lumOff val="25000"/>
                  </a:schemeClr>
                </a:solidFill>
                <a:latin typeface="Arial" panose="020B0604020202020204" pitchFamily="34" charset="0"/>
                <a:cs typeface="Arial" panose="020B0604020202020204" pitchFamily="34" charset="0"/>
              </a:rPr>
              <a:t> </a:t>
            </a:r>
            <a:r>
              <a:rPr lang="en-US" dirty="0" err="1">
                <a:solidFill>
                  <a:schemeClr val="tx2">
                    <a:lumMod val="75000"/>
                    <a:lumOff val="25000"/>
                  </a:schemeClr>
                </a:solidFill>
                <a:latin typeface="Arial" panose="020B0604020202020204" pitchFamily="34" charset="0"/>
                <a:cs typeface="Arial" panose="020B0604020202020204" pitchFamily="34" charset="0"/>
              </a:rPr>
              <a:t>khai</a:t>
            </a:r>
            <a:endParaRPr lang="en-US" dirty="0">
              <a:solidFill>
                <a:schemeClr val="tx2">
                  <a:lumMod val="75000"/>
                  <a:lumOff val="25000"/>
                </a:schemeClr>
              </a:solidFill>
              <a:latin typeface="Arial" panose="020B0604020202020204" pitchFamily="34" charset="0"/>
              <a:cs typeface="Arial" panose="020B0604020202020204" pitchFamily="34" charset="0"/>
            </a:endParaRPr>
          </a:p>
          <a:p>
            <a:pPr marL="571500" indent="-571500">
              <a:buAutoNum type="romanUcPeriod"/>
            </a:pPr>
            <a:r>
              <a:rPr lang="en-US" dirty="0" err="1">
                <a:solidFill>
                  <a:schemeClr val="tx2">
                    <a:lumMod val="75000"/>
                    <a:lumOff val="25000"/>
                  </a:schemeClr>
                </a:solidFill>
                <a:latin typeface="Arial" panose="020B0604020202020204" pitchFamily="34" charset="0"/>
                <a:cs typeface="Arial" panose="020B0604020202020204" pitchFamily="34" charset="0"/>
              </a:rPr>
              <a:t>Kết</a:t>
            </a:r>
            <a:r>
              <a:rPr lang="en-US" dirty="0">
                <a:solidFill>
                  <a:schemeClr val="tx2">
                    <a:lumMod val="75000"/>
                    <a:lumOff val="25000"/>
                  </a:schemeClr>
                </a:solidFill>
                <a:latin typeface="Arial" panose="020B0604020202020204" pitchFamily="34" charset="0"/>
                <a:cs typeface="Arial" panose="020B0604020202020204" pitchFamily="34" charset="0"/>
              </a:rPr>
              <a:t> </a:t>
            </a:r>
            <a:r>
              <a:rPr lang="en-US" dirty="0" err="1">
                <a:solidFill>
                  <a:schemeClr val="tx2">
                    <a:lumMod val="75000"/>
                    <a:lumOff val="25000"/>
                  </a:schemeClr>
                </a:solidFill>
                <a:latin typeface="Arial" panose="020B0604020202020204" pitchFamily="34" charset="0"/>
                <a:cs typeface="Arial" panose="020B0604020202020204" pitchFamily="34" charset="0"/>
              </a:rPr>
              <a:t>quả</a:t>
            </a:r>
            <a:endParaRPr lang="en-US" dirty="0">
              <a:solidFill>
                <a:schemeClr val="tx2">
                  <a:lumMod val="75000"/>
                  <a:lumOff val="25000"/>
                </a:schemeClr>
              </a:solidFill>
              <a:latin typeface="Arial" panose="020B0604020202020204" pitchFamily="34" charset="0"/>
              <a:cs typeface="Arial" panose="020B0604020202020204" pitchFamily="34" charset="0"/>
            </a:endParaRPr>
          </a:p>
          <a:p>
            <a:pPr marL="571500" indent="-571500">
              <a:buAutoNum type="romanUcPeriod"/>
            </a:pPr>
            <a:endParaRPr lang="en-US" dirty="0">
              <a:solidFill>
                <a:srgbClr val="C02034"/>
              </a:solidFill>
            </a:endParaRPr>
          </a:p>
        </p:txBody>
      </p:sp>
      <p:sp>
        <p:nvSpPr>
          <p:cNvPr id="4" name="Slide Number Placeholder 3">
            <a:extLst>
              <a:ext uri="{FF2B5EF4-FFF2-40B4-BE49-F238E27FC236}">
                <a16:creationId xmlns:a16="http://schemas.microsoft.com/office/drawing/2014/main" id="{FB67697B-E2F6-452F-B4AF-9444ACC6F580}"/>
              </a:ext>
            </a:extLst>
          </p:cNvPr>
          <p:cNvSpPr>
            <a:spLocks noGrp="1"/>
          </p:cNvSpPr>
          <p:nvPr>
            <p:ph type="sldNum" sz="quarter" idx="12"/>
          </p:nvPr>
        </p:nvSpPr>
        <p:spPr/>
        <p:txBody>
          <a:bodyPr/>
          <a:lstStyle/>
          <a:p>
            <a:fld id="{9EA0BE3B-158A-4EDF-80DC-E394A0D1600F}" type="slidenum">
              <a:rPr lang="en-US" smtClean="0"/>
              <a:pPr/>
              <a:t>3</a:t>
            </a:fld>
            <a:endParaRPr lang="en-US" dirty="0"/>
          </a:p>
        </p:txBody>
      </p:sp>
    </p:spTree>
    <p:extLst>
      <p:ext uri="{BB962C8B-B14F-4D97-AF65-F5344CB8AC3E}">
        <p14:creationId xmlns:p14="http://schemas.microsoft.com/office/powerpoint/2010/main" val="9416997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B8F09-3BF1-9F28-97D1-42B2DDE23D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E39072-66F8-5E91-6961-1F7A719067C6}"/>
              </a:ext>
            </a:extLst>
          </p:cNvPr>
          <p:cNvSpPr>
            <a:spLocks noGrp="1"/>
          </p:cNvSpPr>
          <p:nvPr>
            <p:ph type="title"/>
          </p:nvPr>
        </p:nvSpPr>
        <p:spPr/>
        <p:txBody>
          <a:bodyPr>
            <a:noAutofit/>
          </a:bodyPr>
          <a:lstStyle/>
          <a:p>
            <a:r>
              <a:rPr lang="vi-VN" sz="3200" dirty="0">
                <a:latin typeface="Arial" panose="020B0604020202020204" pitchFamily="34" charset="0"/>
                <a:cs typeface="Arial" panose="020B0604020202020204" pitchFamily="34" charset="0"/>
              </a:rPr>
              <a:t>II</a:t>
            </a:r>
            <a:r>
              <a:rPr lang="en-US" sz="3200" dirty="0">
                <a:latin typeface="Arial" panose="020B0604020202020204" pitchFamily="34" charset="0"/>
                <a:cs typeface="Arial" panose="020B0604020202020204" pitchFamily="34" charset="0"/>
              </a:rPr>
              <a:t>I. </a:t>
            </a:r>
            <a:r>
              <a:rPr lang="en-US" sz="3200" dirty="0" err="1">
                <a:latin typeface="Arial" panose="020B0604020202020204" pitchFamily="34" charset="0"/>
                <a:cs typeface="Arial" panose="020B0604020202020204" pitchFamily="34" charset="0"/>
              </a:rPr>
              <a:t>Kết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quả</a:t>
            </a:r>
            <a:endParaRPr lang="en-US" sz="32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ED4E1662-3BD6-1FD4-E77D-B1E16055DCE0}"/>
              </a:ext>
            </a:extLst>
          </p:cNvPr>
          <p:cNvSpPr txBox="1"/>
          <p:nvPr/>
        </p:nvSpPr>
        <p:spPr>
          <a:xfrm>
            <a:off x="161036" y="455159"/>
            <a:ext cx="4748421" cy="1015663"/>
          </a:xfrm>
          <a:prstGeom prst="rect">
            <a:avLst/>
          </a:prstGeom>
          <a:noFill/>
        </p:spPr>
        <p:txBody>
          <a:bodyPr wrap="square" rtlCol="0">
            <a:spAutoFit/>
          </a:bodyPr>
          <a:lstStyle/>
          <a:p>
            <a:endParaRPr lang="en-GB" sz="2000" b="1" dirty="0">
              <a:latin typeface="Arial" panose="020B0604020202020204" pitchFamily="34" charset="0"/>
              <a:cs typeface="Arial" panose="020B0604020202020204" pitchFamily="34" charset="0"/>
            </a:endParaRPr>
          </a:p>
          <a:p>
            <a:r>
              <a:rPr lang="en-GB" sz="2000" b="1" dirty="0">
                <a:latin typeface="Arial" panose="020B0604020202020204" pitchFamily="34" charset="0"/>
                <a:cs typeface="Arial" panose="020B0604020202020204" pitchFamily="34" charset="0"/>
              </a:rPr>
              <a:t>3. </a:t>
            </a:r>
            <a:r>
              <a:rPr lang="en-GB" sz="2000" b="1" dirty="0" err="1">
                <a:latin typeface="Arial" panose="020B0604020202020204" pitchFamily="34" charset="0"/>
                <a:cs typeface="Arial" panose="020B0604020202020204" pitchFamily="34" charset="0"/>
              </a:rPr>
              <a:t>Kịch</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bản</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số</a:t>
            </a:r>
            <a:r>
              <a:rPr lang="en-GB" sz="2000" b="1" dirty="0">
                <a:latin typeface="Arial" panose="020B0604020202020204" pitchFamily="34" charset="0"/>
                <a:cs typeface="Arial" panose="020B0604020202020204" pitchFamily="34" charset="0"/>
              </a:rPr>
              <a:t> 3: </a:t>
            </a:r>
            <a:r>
              <a:rPr lang="en-GB" sz="2000" b="1" dirty="0" err="1">
                <a:latin typeface="Arial" panose="020B0604020202020204" pitchFamily="34" charset="0"/>
                <a:cs typeface="Arial" panose="020B0604020202020204" pitchFamily="34" charset="0"/>
              </a:rPr>
              <a:t>Truyền</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trong</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khu</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đô</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thị</a:t>
            </a:r>
            <a:r>
              <a:rPr lang="en-GB" sz="2000" b="1" dirty="0">
                <a:latin typeface="Arial" panose="020B0604020202020204" pitchFamily="34" charset="0"/>
                <a:cs typeface="Arial" panose="020B0604020202020204" pitchFamily="34" charset="0"/>
              </a:rPr>
              <a:t> Gamuda Garden City</a:t>
            </a:r>
          </a:p>
        </p:txBody>
      </p:sp>
      <p:pic>
        <p:nvPicPr>
          <p:cNvPr id="7170" name="Picture 2">
            <a:extLst>
              <a:ext uri="{FF2B5EF4-FFF2-40B4-BE49-F238E27FC236}">
                <a16:creationId xmlns:a16="http://schemas.microsoft.com/office/drawing/2014/main" id="{1323A796-D322-2B46-77BB-197E79A56E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0063" y="832361"/>
            <a:ext cx="4130902" cy="50238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76F8D06-9668-CD05-A709-7C21DA1B4D8F}"/>
              </a:ext>
            </a:extLst>
          </p:cNvPr>
          <p:cNvPicPr>
            <a:picLocks noChangeAspect="1"/>
          </p:cNvPicPr>
          <p:nvPr/>
        </p:nvPicPr>
        <p:blipFill>
          <a:blip r:embed="rId3"/>
          <a:stretch>
            <a:fillRect/>
          </a:stretch>
        </p:blipFill>
        <p:spPr>
          <a:xfrm>
            <a:off x="161036" y="1470822"/>
            <a:ext cx="1852821" cy="2046913"/>
          </a:xfrm>
          <a:prstGeom prst="rect">
            <a:avLst/>
          </a:prstGeom>
        </p:spPr>
      </p:pic>
      <p:pic>
        <p:nvPicPr>
          <p:cNvPr id="8" name="Picture 7">
            <a:extLst>
              <a:ext uri="{FF2B5EF4-FFF2-40B4-BE49-F238E27FC236}">
                <a16:creationId xmlns:a16="http://schemas.microsoft.com/office/drawing/2014/main" id="{5166A56C-511B-453C-DA7A-1F13540EB539}"/>
              </a:ext>
            </a:extLst>
          </p:cNvPr>
          <p:cNvPicPr>
            <a:picLocks noChangeAspect="1"/>
          </p:cNvPicPr>
          <p:nvPr/>
        </p:nvPicPr>
        <p:blipFill>
          <a:blip r:embed="rId4"/>
          <a:stretch>
            <a:fillRect/>
          </a:stretch>
        </p:blipFill>
        <p:spPr>
          <a:xfrm>
            <a:off x="2291889" y="1470822"/>
            <a:ext cx="1783552" cy="2046913"/>
          </a:xfrm>
          <a:prstGeom prst="rect">
            <a:avLst/>
          </a:prstGeom>
        </p:spPr>
      </p:pic>
      <p:pic>
        <p:nvPicPr>
          <p:cNvPr id="10" name="Picture 9">
            <a:extLst>
              <a:ext uri="{FF2B5EF4-FFF2-40B4-BE49-F238E27FC236}">
                <a16:creationId xmlns:a16="http://schemas.microsoft.com/office/drawing/2014/main" id="{3ED256AD-D42B-03C0-0C5D-88EE057227DD}"/>
              </a:ext>
            </a:extLst>
          </p:cNvPr>
          <p:cNvPicPr>
            <a:picLocks noChangeAspect="1"/>
          </p:cNvPicPr>
          <p:nvPr/>
        </p:nvPicPr>
        <p:blipFill>
          <a:blip r:embed="rId5"/>
          <a:stretch>
            <a:fillRect/>
          </a:stretch>
        </p:blipFill>
        <p:spPr>
          <a:xfrm>
            <a:off x="4253527" y="1465124"/>
            <a:ext cx="1731682" cy="2009702"/>
          </a:xfrm>
          <a:prstGeom prst="rect">
            <a:avLst/>
          </a:prstGeom>
        </p:spPr>
      </p:pic>
      <p:pic>
        <p:nvPicPr>
          <p:cNvPr id="14" name="Picture 13">
            <a:extLst>
              <a:ext uri="{FF2B5EF4-FFF2-40B4-BE49-F238E27FC236}">
                <a16:creationId xmlns:a16="http://schemas.microsoft.com/office/drawing/2014/main" id="{E05C8A74-4E99-E03B-E8B4-2FA249505A09}"/>
              </a:ext>
            </a:extLst>
          </p:cNvPr>
          <p:cNvPicPr>
            <a:picLocks noChangeAspect="1"/>
          </p:cNvPicPr>
          <p:nvPr/>
        </p:nvPicPr>
        <p:blipFill>
          <a:blip r:embed="rId6"/>
          <a:stretch>
            <a:fillRect/>
          </a:stretch>
        </p:blipFill>
        <p:spPr>
          <a:xfrm>
            <a:off x="161036" y="3690257"/>
            <a:ext cx="1852821" cy="2177144"/>
          </a:xfrm>
          <a:prstGeom prst="rect">
            <a:avLst/>
          </a:prstGeom>
        </p:spPr>
      </p:pic>
      <p:pic>
        <p:nvPicPr>
          <p:cNvPr id="16" name="Picture 15">
            <a:extLst>
              <a:ext uri="{FF2B5EF4-FFF2-40B4-BE49-F238E27FC236}">
                <a16:creationId xmlns:a16="http://schemas.microsoft.com/office/drawing/2014/main" id="{2DA575F1-9545-4864-E0EF-0B7A452D2FAC}"/>
              </a:ext>
            </a:extLst>
          </p:cNvPr>
          <p:cNvPicPr>
            <a:picLocks noChangeAspect="1"/>
          </p:cNvPicPr>
          <p:nvPr/>
        </p:nvPicPr>
        <p:blipFill>
          <a:blip r:embed="rId7"/>
          <a:stretch>
            <a:fillRect/>
          </a:stretch>
        </p:blipFill>
        <p:spPr>
          <a:xfrm>
            <a:off x="2291889" y="3701451"/>
            <a:ext cx="1783552" cy="2154756"/>
          </a:xfrm>
          <a:prstGeom prst="rect">
            <a:avLst/>
          </a:prstGeom>
        </p:spPr>
      </p:pic>
      <p:pic>
        <p:nvPicPr>
          <p:cNvPr id="18" name="Picture 17">
            <a:extLst>
              <a:ext uri="{FF2B5EF4-FFF2-40B4-BE49-F238E27FC236}">
                <a16:creationId xmlns:a16="http://schemas.microsoft.com/office/drawing/2014/main" id="{29D6D5CC-4E95-9ED5-9C95-D30EB20B2A95}"/>
              </a:ext>
            </a:extLst>
          </p:cNvPr>
          <p:cNvPicPr>
            <a:picLocks noChangeAspect="1"/>
          </p:cNvPicPr>
          <p:nvPr/>
        </p:nvPicPr>
        <p:blipFill>
          <a:blip r:embed="rId8"/>
          <a:stretch>
            <a:fillRect/>
          </a:stretch>
        </p:blipFill>
        <p:spPr>
          <a:xfrm>
            <a:off x="4253526" y="3713025"/>
            <a:ext cx="1731683" cy="2143181"/>
          </a:xfrm>
          <a:prstGeom prst="rect">
            <a:avLst/>
          </a:prstGeom>
        </p:spPr>
      </p:pic>
      <p:pic>
        <p:nvPicPr>
          <p:cNvPr id="20" name="Picture 19">
            <a:extLst>
              <a:ext uri="{FF2B5EF4-FFF2-40B4-BE49-F238E27FC236}">
                <a16:creationId xmlns:a16="http://schemas.microsoft.com/office/drawing/2014/main" id="{015F6926-96C5-6DFF-5F80-C3E0C7AA8254}"/>
              </a:ext>
            </a:extLst>
          </p:cNvPr>
          <p:cNvPicPr>
            <a:picLocks noChangeAspect="1"/>
          </p:cNvPicPr>
          <p:nvPr/>
        </p:nvPicPr>
        <p:blipFill>
          <a:blip r:embed="rId9"/>
          <a:stretch>
            <a:fillRect/>
          </a:stretch>
        </p:blipFill>
        <p:spPr>
          <a:xfrm>
            <a:off x="6096000" y="1445310"/>
            <a:ext cx="1663086" cy="2046913"/>
          </a:xfrm>
          <a:prstGeom prst="rect">
            <a:avLst/>
          </a:prstGeom>
        </p:spPr>
      </p:pic>
      <p:pic>
        <p:nvPicPr>
          <p:cNvPr id="22" name="Picture 21">
            <a:extLst>
              <a:ext uri="{FF2B5EF4-FFF2-40B4-BE49-F238E27FC236}">
                <a16:creationId xmlns:a16="http://schemas.microsoft.com/office/drawing/2014/main" id="{12B553FE-5889-C42E-C595-5ACD8CB69A6D}"/>
              </a:ext>
            </a:extLst>
          </p:cNvPr>
          <p:cNvPicPr>
            <a:picLocks noChangeAspect="1"/>
          </p:cNvPicPr>
          <p:nvPr/>
        </p:nvPicPr>
        <p:blipFill>
          <a:blip r:embed="rId10"/>
          <a:stretch>
            <a:fillRect/>
          </a:stretch>
        </p:blipFill>
        <p:spPr>
          <a:xfrm>
            <a:off x="6126185" y="3724219"/>
            <a:ext cx="1632901" cy="2143182"/>
          </a:xfrm>
          <a:prstGeom prst="rect">
            <a:avLst/>
          </a:prstGeom>
        </p:spPr>
      </p:pic>
    </p:spTree>
    <p:extLst>
      <p:ext uri="{BB962C8B-B14F-4D97-AF65-F5344CB8AC3E}">
        <p14:creationId xmlns:p14="http://schemas.microsoft.com/office/powerpoint/2010/main" val="39707006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5F7B0-5773-C048-FCEC-D49C2E642D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8C6C49-54AC-7AE3-0D08-E7C99F56FFEA}"/>
              </a:ext>
            </a:extLst>
          </p:cNvPr>
          <p:cNvSpPr>
            <a:spLocks noGrp="1"/>
          </p:cNvSpPr>
          <p:nvPr>
            <p:ph type="title"/>
          </p:nvPr>
        </p:nvSpPr>
        <p:spPr/>
        <p:txBody>
          <a:bodyPr>
            <a:noAutofit/>
          </a:bodyPr>
          <a:lstStyle/>
          <a:p>
            <a:r>
              <a:rPr lang="vi-VN" sz="3200" dirty="0">
                <a:latin typeface="Arial" panose="020B0604020202020204" pitchFamily="34" charset="0"/>
                <a:cs typeface="Arial" panose="020B0604020202020204" pitchFamily="34" charset="0"/>
              </a:rPr>
              <a:t>II</a:t>
            </a:r>
            <a:r>
              <a:rPr lang="en-US" sz="3200" dirty="0">
                <a:latin typeface="Arial" panose="020B0604020202020204" pitchFamily="34" charset="0"/>
                <a:cs typeface="Arial" panose="020B0604020202020204" pitchFamily="34" charset="0"/>
              </a:rPr>
              <a:t>I. </a:t>
            </a:r>
            <a:r>
              <a:rPr lang="en-US" sz="3200" dirty="0" err="1">
                <a:latin typeface="Arial" panose="020B0604020202020204" pitchFamily="34" charset="0"/>
                <a:cs typeface="Arial" panose="020B0604020202020204" pitchFamily="34" charset="0"/>
              </a:rPr>
              <a:t>Tiến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độ</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công</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việc</a:t>
            </a:r>
            <a:endParaRPr lang="en-US" sz="32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E2EA4F12-8259-3430-738D-63BC44908B1B}"/>
              </a:ext>
            </a:extLst>
          </p:cNvPr>
          <p:cNvSpPr txBox="1"/>
          <p:nvPr/>
        </p:nvSpPr>
        <p:spPr>
          <a:xfrm>
            <a:off x="193694" y="530353"/>
            <a:ext cx="7186820" cy="1015663"/>
          </a:xfrm>
          <a:prstGeom prst="rect">
            <a:avLst/>
          </a:prstGeom>
          <a:noFill/>
        </p:spPr>
        <p:txBody>
          <a:bodyPr wrap="square" rtlCol="0">
            <a:spAutoFit/>
          </a:bodyPr>
          <a:lstStyle/>
          <a:p>
            <a:endParaRPr lang="en-GB" sz="2000" b="1" dirty="0">
              <a:latin typeface="Arial" panose="020B0604020202020204" pitchFamily="34" charset="0"/>
              <a:cs typeface="Arial" panose="020B0604020202020204" pitchFamily="34" charset="0"/>
            </a:endParaRPr>
          </a:p>
          <a:p>
            <a:r>
              <a:rPr lang="en-GB" sz="2000" b="1" dirty="0">
                <a:latin typeface="Arial" panose="020B0604020202020204" pitchFamily="34" charset="0"/>
                <a:cs typeface="Arial" panose="020B0604020202020204" pitchFamily="34" charset="0"/>
              </a:rPr>
              <a:t>4. </a:t>
            </a:r>
            <a:r>
              <a:rPr lang="en-GB" sz="2000" b="1" dirty="0" err="1">
                <a:latin typeface="Arial" panose="020B0604020202020204" pitchFamily="34" charset="0"/>
                <a:cs typeface="Arial" panose="020B0604020202020204" pitchFamily="34" charset="0"/>
              </a:rPr>
              <a:t>Kịch</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bản</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số</a:t>
            </a:r>
            <a:r>
              <a:rPr lang="en-GB" sz="2000" b="1" dirty="0">
                <a:latin typeface="Arial" panose="020B0604020202020204" pitchFamily="34" charset="0"/>
                <a:cs typeface="Arial" panose="020B0604020202020204" pitchFamily="34" charset="0"/>
              </a:rPr>
              <a:t> 4: </a:t>
            </a:r>
            <a:r>
              <a:rPr lang="en-GB" sz="2000" b="1" dirty="0" err="1">
                <a:latin typeface="Arial" panose="020B0604020202020204" pitchFamily="34" charset="0"/>
                <a:cs typeface="Arial" panose="020B0604020202020204" pitchFamily="34" charset="0"/>
              </a:rPr>
              <a:t>Truyền</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thẳng</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dọc</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trục</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đường</a:t>
            </a:r>
            <a:r>
              <a:rPr lang="en-GB" sz="2000" b="1" dirty="0">
                <a:latin typeface="Arial" panose="020B0604020202020204" pitchFamily="34" charset="0"/>
                <a:cs typeface="Arial" panose="020B0604020202020204" pitchFamily="34" charset="0"/>
              </a:rPr>
              <a:t> Minh Khai – Hai </a:t>
            </a:r>
            <a:r>
              <a:rPr lang="en-GB" sz="2000" b="1" dirty="0" err="1">
                <a:latin typeface="Arial" panose="020B0604020202020204" pitchFamily="34" charset="0"/>
                <a:cs typeface="Arial" panose="020B0604020202020204" pitchFamily="34" charset="0"/>
              </a:rPr>
              <a:t>Bà</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Trưng</a:t>
            </a:r>
            <a:endParaRPr lang="en-GB" sz="2000" b="1" dirty="0">
              <a:latin typeface="Arial" panose="020B0604020202020204" pitchFamily="34" charset="0"/>
              <a:cs typeface="Arial" panose="020B0604020202020204" pitchFamily="34" charset="0"/>
            </a:endParaRPr>
          </a:p>
        </p:txBody>
      </p:sp>
      <p:pic>
        <p:nvPicPr>
          <p:cNvPr id="8194" name="Picture 2">
            <a:extLst>
              <a:ext uri="{FF2B5EF4-FFF2-40B4-BE49-F238E27FC236}">
                <a16:creationId xmlns:a16="http://schemas.microsoft.com/office/drawing/2014/main" id="{D757A721-25E0-2CF1-B182-93ED6F3F09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7827" y="916438"/>
            <a:ext cx="4140479" cy="53210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5EBBDC7-90B6-C69E-C677-9D3664AB74BF}"/>
              </a:ext>
            </a:extLst>
          </p:cNvPr>
          <p:cNvPicPr>
            <a:picLocks noChangeAspect="1"/>
          </p:cNvPicPr>
          <p:nvPr/>
        </p:nvPicPr>
        <p:blipFill>
          <a:blip r:embed="rId3"/>
          <a:stretch>
            <a:fillRect/>
          </a:stretch>
        </p:blipFill>
        <p:spPr>
          <a:xfrm>
            <a:off x="193694" y="1540925"/>
            <a:ext cx="1754849" cy="1888076"/>
          </a:xfrm>
          <a:prstGeom prst="rect">
            <a:avLst/>
          </a:prstGeom>
        </p:spPr>
      </p:pic>
      <p:pic>
        <p:nvPicPr>
          <p:cNvPr id="8" name="Picture 7">
            <a:extLst>
              <a:ext uri="{FF2B5EF4-FFF2-40B4-BE49-F238E27FC236}">
                <a16:creationId xmlns:a16="http://schemas.microsoft.com/office/drawing/2014/main" id="{AF49A500-6636-F00A-EE5D-EB253D8341D4}"/>
              </a:ext>
            </a:extLst>
          </p:cNvPr>
          <p:cNvPicPr>
            <a:picLocks noChangeAspect="1"/>
          </p:cNvPicPr>
          <p:nvPr/>
        </p:nvPicPr>
        <p:blipFill>
          <a:blip r:embed="rId4"/>
          <a:stretch>
            <a:fillRect/>
          </a:stretch>
        </p:blipFill>
        <p:spPr>
          <a:xfrm>
            <a:off x="2099102" y="1518511"/>
            <a:ext cx="1754850" cy="1888075"/>
          </a:xfrm>
          <a:prstGeom prst="rect">
            <a:avLst/>
          </a:prstGeom>
        </p:spPr>
      </p:pic>
      <p:pic>
        <p:nvPicPr>
          <p:cNvPr id="10" name="Picture 9">
            <a:extLst>
              <a:ext uri="{FF2B5EF4-FFF2-40B4-BE49-F238E27FC236}">
                <a16:creationId xmlns:a16="http://schemas.microsoft.com/office/drawing/2014/main" id="{9D6FCECD-A869-9DBB-4A7F-FA214EDD9B94}"/>
              </a:ext>
            </a:extLst>
          </p:cNvPr>
          <p:cNvPicPr>
            <a:picLocks noChangeAspect="1"/>
          </p:cNvPicPr>
          <p:nvPr/>
        </p:nvPicPr>
        <p:blipFill>
          <a:blip r:embed="rId5"/>
          <a:stretch>
            <a:fillRect/>
          </a:stretch>
        </p:blipFill>
        <p:spPr>
          <a:xfrm>
            <a:off x="3958912" y="1518511"/>
            <a:ext cx="1754850" cy="1888075"/>
          </a:xfrm>
          <a:prstGeom prst="rect">
            <a:avLst/>
          </a:prstGeom>
        </p:spPr>
      </p:pic>
      <p:pic>
        <p:nvPicPr>
          <p:cNvPr id="12" name="Picture 11">
            <a:extLst>
              <a:ext uri="{FF2B5EF4-FFF2-40B4-BE49-F238E27FC236}">
                <a16:creationId xmlns:a16="http://schemas.microsoft.com/office/drawing/2014/main" id="{3DD68443-A0A1-7199-95F3-73C453EFA237}"/>
              </a:ext>
            </a:extLst>
          </p:cNvPr>
          <p:cNvPicPr>
            <a:picLocks noChangeAspect="1"/>
          </p:cNvPicPr>
          <p:nvPr/>
        </p:nvPicPr>
        <p:blipFill>
          <a:blip r:embed="rId6"/>
          <a:stretch>
            <a:fillRect/>
          </a:stretch>
        </p:blipFill>
        <p:spPr>
          <a:xfrm>
            <a:off x="3958912" y="3636381"/>
            <a:ext cx="1754850" cy="1952563"/>
          </a:xfrm>
          <a:prstGeom prst="rect">
            <a:avLst/>
          </a:prstGeom>
        </p:spPr>
      </p:pic>
      <p:pic>
        <p:nvPicPr>
          <p:cNvPr id="14" name="Picture 13">
            <a:extLst>
              <a:ext uri="{FF2B5EF4-FFF2-40B4-BE49-F238E27FC236}">
                <a16:creationId xmlns:a16="http://schemas.microsoft.com/office/drawing/2014/main" id="{75CDD328-B9D7-BAD2-C512-AAB8B3E6BD7B}"/>
              </a:ext>
            </a:extLst>
          </p:cNvPr>
          <p:cNvPicPr>
            <a:picLocks noChangeAspect="1"/>
          </p:cNvPicPr>
          <p:nvPr/>
        </p:nvPicPr>
        <p:blipFill>
          <a:blip r:embed="rId7"/>
          <a:stretch>
            <a:fillRect/>
          </a:stretch>
        </p:blipFill>
        <p:spPr>
          <a:xfrm>
            <a:off x="2088293" y="3619572"/>
            <a:ext cx="1776467" cy="1948503"/>
          </a:xfrm>
          <a:prstGeom prst="rect">
            <a:avLst/>
          </a:prstGeom>
        </p:spPr>
      </p:pic>
      <p:pic>
        <p:nvPicPr>
          <p:cNvPr id="16" name="Picture 15">
            <a:extLst>
              <a:ext uri="{FF2B5EF4-FFF2-40B4-BE49-F238E27FC236}">
                <a16:creationId xmlns:a16="http://schemas.microsoft.com/office/drawing/2014/main" id="{E4438C1B-49C1-6CCE-0098-22D4C873DD9D}"/>
              </a:ext>
            </a:extLst>
          </p:cNvPr>
          <p:cNvPicPr>
            <a:picLocks noChangeAspect="1"/>
          </p:cNvPicPr>
          <p:nvPr/>
        </p:nvPicPr>
        <p:blipFill>
          <a:blip r:embed="rId8"/>
          <a:stretch>
            <a:fillRect/>
          </a:stretch>
        </p:blipFill>
        <p:spPr>
          <a:xfrm>
            <a:off x="193693" y="3657252"/>
            <a:ext cx="1754850" cy="1910823"/>
          </a:xfrm>
          <a:prstGeom prst="rect">
            <a:avLst/>
          </a:prstGeom>
        </p:spPr>
      </p:pic>
      <p:pic>
        <p:nvPicPr>
          <p:cNvPr id="18" name="Picture 17">
            <a:extLst>
              <a:ext uri="{FF2B5EF4-FFF2-40B4-BE49-F238E27FC236}">
                <a16:creationId xmlns:a16="http://schemas.microsoft.com/office/drawing/2014/main" id="{C4631579-9478-65E6-EEC1-D9AC430DEC54}"/>
              </a:ext>
            </a:extLst>
          </p:cNvPr>
          <p:cNvPicPr>
            <a:picLocks noChangeAspect="1"/>
          </p:cNvPicPr>
          <p:nvPr/>
        </p:nvPicPr>
        <p:blipFill>
          <a:blip r:embed="rId9"/>
          <a:stretch>
            <a:fillRect/>
          </a:stretch>
        </p:blipFill>
        <p:spPr>
          <a:xfrm>
            <a:off x="5864321" y="1518511"/>
            <a:ext cx="1754850" cy="1888076"/>
          </a:xfrm>
          <a:prstGeom prst="rect">
            <a:avLst/>
          </a:prstGeom>
        </p:spPr>
      </p:pic>
      <p:pic>
        <p:nvPicPr>
          <p:cNvPr id="20" name="Picture 19">
            <a:extLst>
              <a:ext uri="{FF2B5EF4-FFF2-40B4-BE49-F238E27FC236}">
                <a16:creationId xmlns:a16="http://schemas.microsoft.com/office/drawing/2014/main" id="{2D584A21-6C9A-A244-6051-AD5C4492375D}"/>
              </a:ext>
            </a:extLst>
          </p:cNvPr>
          <p:cNvPicPr>
            <a:picLocks noChangeAspect="1"/>
          </p:cNvPicPr>
          <p:nvPr/>
        </p:nvPicPr>
        <p:blipFill>
          <a:blip r:embed="rId10"/>
          <a:stretch>
            <a:fillRect/>
          </a:stretch>
        </p:blipFill>
        <p:spPr>
          <a:xfrm>
            <a:off x="5875129" y="3657252"/>
            <a:ext cx="1744042" cy="1931692"/>
          </a:xfrm>
          <a:prstGeom prst="rect">
            <a:avLst/>
          </a:prstGeom>
        </p:spPr>
      </p:pic>
    </p:spTree>
    <p:extLst>
      <p:ext uri="{BB962C8B-B14F-4D97-AF65-F5344CB8AC3E}">
        <p14:creationId xmlns:p14="http://schemas.microsoft.com/office/powerpoint/2010/main" val="39003599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7F9C5-EDA5-54D5-DB27-198DFFAA4C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DE2F36-6F22-816A-9D05-DFA2C0862ACC}"/>
              </a:ext>
            </a:extLst>
          </p:cNvPr>
          <p:cNvSpPr>
            <a:spLocks noGrp="1"/>
          </p:cNvSpPr>
          <p:nvPr>
            <p:ph type="title"/>
          </p:nvPr>
        </p:nvSpPr>
        <p:spPr/>
        <p:txBody>
          <a:bodyPr>
            <a:noAutofit/>
          </a:bodyPr>
          <a:lstStyle/>
          <a:p>
            <a:r>
              <a:rPr lang="vi-VN" sz="3200" dirty="0">
                <a:latin typeface="Arial" panose="020B0604020202020204" pitchFamily="34" charset="0"/>
                <a:cs typeface="Arial" panose="020B0604020202020204" pitchFamily="34" charset="0"/>
              </a:rPr>
              <a:t>II</a:t>
            </a:r>
            <a:r>
              <a:rPr lang="en-US" sz="3200" dirty="0">
                <a:latin typeface="Arial" panose="020B0604020202020204" pitchFamily="34" charset="0"/>
                <a:cs typeface="Arial" panose="020B0604020202020204" pitchFamily="34" charset="0"/>
              </a:rPr>
              <a:t>I. </a:t>
            </a:r>
            <a:r>
              <a:rPr lang="en-US" sz="3200" dirty="0" err="1">
                <a:latin typeface="Arial" panose="020B0604020202020204" pitchFamily="34" charset="0"/>
                <a:cs typeface="Arial" panose="020B0604020202020204" pitchFamily="34" charset="0"/>
              </a:rPr>
              <a:t>Kết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quả</a:t>
            </a:r>
            <a:endParaRPr lang="en-US" sz="32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0791AB55-250B-FEBA-D3F6-5FFE5FB26D07}"/>
              </a:ext>
            </a:extLst>
          </p:cNvPr>
          <p:cNvSpPr txBox="1"/>
          <p:nvPr/>
        </p:nvSpPr>
        <p:spPr>
          <a:xfrm>
            <a:off x="1968064" y="530353"/>
            <a:ext cx="9113593" cy="1015663"/>
          </a:xfrm>
          <a:prstGeom prst="rect">
            <a:avLst/>
          </a:prstGeom>
          <a:noFill/>
        </p:spPr>
        <p:txBody>
          <a:bodyPr wrap="square" rtlCol="0">
            <a:spAutoFit/>
          </a:bodyPr>
          <a:lstStyle/>
          <a:p>
            <a:endParaRPr lang="en-GB" sz="2000" b="1" dirty="0">
              <a:latin typeface="Arial" panose="020B0604020202020204" pitchFamily="34" charset="0"/>
              <a:cs typeface="Arial" panose="020B0604020202020204" pitchFamily="34" charset="0"/>
            </a:endParaRPr>
          </a:p>
          <a:p>
            <a:r>
              <a:rPr lang="en-GB" sz="2000" b="1" dirty="0">
                <a:latin typeface="Arial" panose="020B0604020202020204" pitchFamily="34" charset="0"/>
                <a:cs typeface="Arial" panose="020B0604020202020204" pitchFamily="34" charset="0"/>
              </a:rPr>
              <a:t>3. </a:t>
            </a:r>
            <a:r>
              <a:rPr lang="en-GB" sz="2000" b="1" dirty="0" err="1">
                <a:latin typeface="Arial" panose="020B0604020202020204" pitchFamily="34" charset="0"/>
                <a:cs typeface="Arial" panose="020B0604020202020204" pitchFamily="34" charset="0"/>
              </a:rPr>
              <a:t>Kịch</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bản</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số</a:t>
            </a:r>
            <a:r>
              <a:rPr lang="en-GB" sz="2000" b="1" dirty="0">
                <a:latin typeface="Arial" panose="020B0604020202020204" pitchFamily="34" charset="0"/>
                <a:cs typeface="Arial" panose="020B0604020202020204" pitchFamily="34" charset="0"/>
              </a:rPr>
              <a:t> 3+4: </a:t>
            </a:r>
            <a:r>
              <a:rPr lang="en-GB" sz="2000" b="1" dirty="0" err="1">
                <a:latin typeface="Arial" panose="020B0604020202020204" pitchFamily="34" charset="0"/>
                <a:cs typeface="Arial" panose="020B0604020202020204" pitchFamily="34" charset="0"/>
              </a:rPr>
              <a:t>Truyền</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trong</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khu</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đô</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thị</a:t>
            </a:r>
            <a:r>
              <a:rPr lang="en-GB" sz="2000" b="1" dirty="0">
                <a:latin typeface="Arial" panose="020B0604020202020204" pitchFamily="34" charset="0"/>
                <a:cs typeface="Arial" panose="020B0604020202020204" pitchFamily="34" charset="0"/>
              </a:rPr>
              <a:t> Gamuda Garden City </a:t>
            </a:r>
            <a:r>
              <a:rPr lang="en-GB" sz="2000" b="1" dirty="0" err="1">
                <a:latin typeface="Arial" panose="020B0604020202020204" pitchFamily="34" charset="0"/>
                <a:cs typeface="Arial" panose="020B0604020202020204" pitchFamily="34" charset="0"/>
              </a:rPr>
              <a:t>và</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Truyền</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thẳng</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dọc</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trục</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đường</a:t>
            </a:r>
            <a:r>
              <a:rPr lang="en-GB" sz="2000" b="1" dirty="0">
                <a:latin typeface="Arial" panose="020B0604020202020204" pitchFamily="34" charset="0"/>
                <a:cs typeface="Arial" panose="020B0604020202020204" pitchFamily="34" charset="0"/>
              </a:rPr>
              <a:t> Minh Khai – Hai </a:t>
            </a:r>
            <a:r>
              <a:rPr lang="en-GB" sz="2000" b="1" dirty="0" err="1">
                <a:latin typeface="Arial" panose="020B0604020202020204" pitchFamily="34" charset="0"/>
                <a:cs typeface="Arial" panose="020B0604020202020204" pitchFamily="34" charset="0"/>
              </a:rPr>
              <a:t>Bà</a:t>
            </a:r>
            <a:r>
              <a:rPr lang="en-GB" sz="2000" b="1" dirty="0">
                <a:latin typeface="Arial" panose="020B0604020202020204" pitchFamily="34" charset="0"/>
                <a:cs typeface="Arial" panose="020B0604020202020204" pitchFamily="34" charset="0"/>
              </a:rPr>
              <a:t> </a:t>
            </a:r>
            <a:r>
              <a:rPr lang="en-GB" sz="2000" b="1" dirty="0" err="1">
                <a:latin typeface="Arial" panose="020B0604020202020204" pitchFamily="34" charset="0"/>
                <a:cs typeface="Arial" panose="020B0604020202020204" pitchFamily="34" charset="0"/>
              </a:rPr>
              <a:t>Trưng</a:t>
            </a:r>
            <a:endParaRPr lang="en-GB" sz="2000" b="1" dirty="0">
              <a:latin typeface="Arial" panose="020B0604020202020204" pitchFamily="34" charset="0"/>
              <a:cs typeface="Arial" panose="020B0604020202020204" pitchFamily="34" charset="0"/>
            </a:endParaRPr>
          </a:p>
        </p:txBody>
      </p:sp>
      <p:pic>
        <p:nvPicPr>
          <p:cNvPr id="4" name="Picture 3" descr="A graph with red lines and numbers&#10;&#10;Description automatically generated">
            <a:extLst>
              <a:ext uri="{FF2B5EF4-FFF2-40B4-BE49-F238E27FC236}">
                <a16:creationId xmlns:a16="http://schemas.microsoft.com/office/drawing/2014/main" id="{6726C2AC-930D-8653-65E6-F3FC3F7009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436" y="2069755"/>
            <a:ext cx="5133428" cy="3323045"/>
          </a:xfrm>
          <a:prstGeom prst="rect">
            <a:avLst/>
          </a:prstGeom>
        </p:spPr>
      </p:pic>
      <p:pic>
        <p:nvPicPr>
          <p:cNvPr id="6" name="Picture 5" descr="A graph with red and orange lines&#10;&#10;Description automatically generated">
            <a:extLst>
              <a:ext uri="{FF2B5EF4-FFF2-40B4-BE49-F238E27FC236}">
                <a16:creationId xmlns:a16="http://schemas.microsoft.com/office/drawing/2014/main" id="{FB2140B5-0BE0-471C-731A-420AF17130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3782" y="1546017"/>
            <a:ext cx="5063018" cy="2349184"/>
          </a:xfrm>
          <a:prstGeom prst="rect">
            <a:avLst/>
          </a:prstGeom>
        </p:spPr>
      </p:pic>
      <p:pic>
        <p:nvPicPr>
          <p:cNvPr id="9" name="Picture 8" descr="A graph with red and orange lines&#10;&#10;Description automatically generated">
            <a:extLst>
              <a:ext uri="{FF2B5EF4-FFF2-40B4-BE49-F238E27FC236}">
                <a16:creationId xmlns:a16="http://schemas.microsoft.com/office/drawing/2014/main" id="{F008589A-CBC2-CFA1-7275-777291C426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3782" y="3981600"/>
            <a:ext cx="5063018" cy="2438723"/>
          </a:xfrm>
          <a:prstGeom prst="rect">
            <a:avLst/>
          </a:prstGeom>
        </p:spPr>
      </p:pic>
    </p:spTree>
    <p:extLst>
      <p:ext uri="{BB962C8B-B14F-4D97-AF65-F5344CB8AC3E}">
        <p14:creationId xmlns:p14="http://schemas.microsoft.com/office/powerpoint/2010/main" val="27259838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D03AE-0C3C-3650-1D74-1F4BFB6218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864170-23D3-52B0-868C-B135126A4A44}"/>
              </a:ext>
            </a:extLst>
          </p:cNvPr>
          <p:cNvSpPr>
            <a:spLocks noGrp="1"/>
          </p:cNvSpPr>
          <p:nvPr>
            <p:ph type="title"/>
          </p:nvPr>
        </p:nvSpPr>
        <p:spPr/>
        <p:txBody>
          <a:bodyPr>
            <a:noAutofit/>
          </a:bodyPr>
          <a:lstStyle/>
          <a:p>
            <a:r>
              <a:rPr lang="vi-VN" sz="3200" dirty="0">
                <a:latin typeface="Arial" panose="020B0604020202020204" pitchFamily="34" charset="0"/>
                <a:cs typeface="Arial" panose="020B0604020202020204" pitchFamily="34" charset="0"/>
              </a:rPr>
              <a:t>II</a:t>
            </a:r>
            <a:r>
              <a:rPr lang="en-US" sz="3200" dirty="0">
                <a:latin typeface="Arial" panose="020B0604020202020204" pitchFamily="34" charset="0"/>
                <a:cs typeface="Arial" panose="020B0604020202020204" pitchFamily="34" charset="0"/>
              </a:rPr>
              <a:t>I. </a:t>
            </a:r>
            <a:r>
              <a:rPr lang="en-US" sz="3200" dirty="0" err="1">
                <a:latin typeface="Arial" panose="020B0604020202020204" pitchFamily="34" charset="0"/>
                <a:cs typeface="Arial" panose="020B0604020202020204" pitchFamily="34" charset="0"/>
              </a:rPr>
              <a:t>Kết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quả</a:t>
            </a:r>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014686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34</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5705095" y="3021992"/>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THANK YOU !</a:t>
            </a:r>
          </a:p>
        </p:txBody>
      </p:sp>
    </p:spTree>
    <p:extLst>
      <p:ext uri="{BB962C8B-B14F-4D97-AF65-F5344CB8AC3E}">
        <p14:creationId xmlns:p14="http://schemas.microsoft.com/office/powerpoint/2010/main" val="2830535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noAutofit/>
          </a:bodyPr>
          <a:lstStyle/>
          <a:p>
            <a:r>
              <a:rPr lang="en-US" sz="3200" dirty="0">
                <a:latin typeface="Arial" panose="020B0604020202020204" pitchFamily="34" charset="0"/>
                <a:cs typeface="Arial" panose="020B0604020202020204" pitchFamily="34" charset="0"/>
              </a:rPr>
              <a:t>I. </a:t>
            </a:r>
            <a:r>
              <a:rPr lang="en-US" sz="3200" dirty="0" err="1">
                <a:latin typeface="Arial" panose="020B0604020202020204" pitchFamily="34" charset="0"/>
                <a:cs typeface="Arial" panose="020B0604020202020204" pitchFamily="34" charset="0"/>
              </a:rPr>
              <a:t>Giới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thiệu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về</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công</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nghệ</a:t>
            </a:r>
            <a:r>
              <a:rPr lang="en-US" sz="3200" dirty="0">
                <a:latin typeface="Arial" panose="020B0604020202020204" pitchFamily="34" charset="0"/>
                <a:cs typeface="Arial" panose="020B0604020202020204" pitchFamily="34" charset="0"/>
              </a:rPr>
              <a:t> LPWAN</a:t>
            </a:r>
          </a:p>
        </p:txBody>
      </p:sp>
      <p:sp>
        <p:nvSpPr>
          <p:cNvPr id="7" name="TextBox 6">
            <a:extLst>
              <a:ext uri="{FF2B5EF4-FFF2-40B4-BE49-F238E27FC236}">
                <a16:creationId xmlns:a16="http://schemas.microsoft.com/office/drawing/2014/main" id="{2E2B0089-E600-8816-0489-7D2563C2AAD2}"/>
              </a:ext>
            </a:extLst>
          </p:cNvPr>
          <p:cNvSpPr txBox="1"/>
          <p:nvPr/>
        </p:nvSpPr>
        <p:spPr>
          <a:xfrm>
            <a:off x="473062" y="951722"/>
            <a:ext cx="7809722" cy="1938992"/>
          </a:xfrm>
          <a:prstGeom prst="rect">
            <a:avLst/>
          </a:prstGeom>
          <a:noFill/>
        </p:spPr>
        <p:txBody>
          <a:bodyPr wrap="square" rtlCol="0">
            <a:spAutoFit/>
          </a:bodyPr>
          <a:lstStyle/>
          <a:p>
            <a:r>
              <a:rPr lang="vi-VN" sz="2400" b="1" dirty="0">
                <a:effectLst/>
                <a:latin typeface="Times New Roman" panose="02020603050405020304" pitchFamily="18" charset="0"/>
                <a:ea typeface="Calibri" panose="020F0502020204030204" pitchFamily="34" charset="0"/>
                <a:cs typeface="Arial" panose="020B0604020202020204" pitchFamily="34" charset="0"/>
              </a:rPr>
              <a:t>LPWAN (Low Power Wide Area Network) </a:t>
            </a:r>
            <a:r>
              <a:rPr lang="vi-VN" sz="2400" dirty="0">
                <a:effectLst/>
                <a:latin typeface="Times New Roman" panose="02020603050405020304" pitchFamily="18" charset="0"/>
                <a:ea typeface="Calibri" panose="020F0502020204030204" pitchFamily="34" charset="0"/>
                <a:cs typeface="Arial" panose="020B0604020202020204" pitchFamily="34" charset="0"/>
              </a:rPr>
              <a:t>là một nhóm các công nghệ mạng không dây được thiết kế để truyền tải dữ liệu với tiêu thụ năng lượng thấp, phạm vi truyền dài, phù hợp cho các ứng dụng Internet vạn vật (IoT). </a:t>
            </a:r>
            <a:endParaRPr lang="vi-VN" sz="2400" dirty="0">
              <a:effectLst/>
              <a:latin typeface="Calibri" panose="020F0502020204030204" pitchFamily="34" charset="0"/>
              <a:ea typeface="Calibri" panose="020F0502020204030204" pitchFamily="34" charset="0"/>
              <a:cs typeface="Arial" panose="020B0604020202020204" pitchFamily="34" charset="0"/>
            </a:endParaRPr>
          </a:p>
          <a:p>
            <a:endParaRPr lang="en-US" sz="24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7132CDAB-7C06-662A-CAFB-2D0B188D165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17922" y="2221624"/>
            <a:ext cx="5774078" cy="4082613"/>
          </a:xfrm>
          <a:prstGeom prst="rect">
            <a:avLst/>
          </a:prstGeom>
        </p:spPr>
      </p:pic>
      <p:sp>
        <p:nvSpPr>
          <p:cNvPr id="4" name="TextBox 3">
            <a:extLst>
              <a:ext uri="{FF2B5EF4-FFF2-40B4-BE49-F238E27FC236}">
                <a16:creationId xmlns:a16="http://schemas.microsoft.com/office/drawing/2014/main" id="{2139B839-859E-5456-DC03-FD0243097DC6}"/>
              </a:ext>
            </a:extLst>
          </p:cNvPr>
          <p:cNvSpPr txBox="1"/>
          <p:nvPr/>
        </p:nvSpPr>
        <p:spPr>
          <a:xfrm>
            <a:off x="473062" y="2890714"/>
            <a:ext cx="4837737" cy="1846659"/>
          </a:xfrm>
          <a:prstGeom prst="rect">
            <a:avLst/>
          </a:prstGeom>
          <a:noFill/>
        </p:spPr>
        <p:txBody>
          <a:bodyPr wrap="square" rtlCol="0">
            <a:spAutoFit/>
          </a:bodyPr>
          <a:lstStyle/>
          <a:p>
            <a:r>
              <a:rPr lang="vi-VN" sz="3000" b="1" dirty="0">
                <a:effectLst/>
                <a:ea typeface="Calibri" panose="020F0502020204030204" pitchFamily="34" charset="0"/>
              </a:rPr>
              <a:t>Các công nghệ phổ biến</a:t>
            </a:r>
          </a:p>
          <a:p>
            <a:pPr>
              <a:spcBef>
                <a:spcPts val="1200"/>
              </a:spcBef>
              <a:buFont typeface="Arial" panose="020B0604020202020204" pitchFamily="34" charset="0"/>
              <a:buChar char="•"/>
            </a:pPr>
            <a:r>
              <a:rPr lang="vi-VN" sz="1800" b="1" dirty="0">
                <a:effectLst/>
                <a:ea typeface="Calibri" panose="020F0502020204030204" pitchFamily="34" charset="0"/>
                <a:cs typeface="Arial" panose="020B0604020202020204" pitchFamily="34" charset="0"/>
              </a:rPr>
              <a:t> LoRa</a:t>
            </a:r>
            <a:r>
              <a:rPr lang="en-US" sz="1800" b="1" dirty="0">
                <a:effectLst/>
                <a:ea typeface="Calibri" panose="020F0502020204030204" pitchFamily="34" charset="0"/>
                <a:cs typeface="Arial" panose="020B0604020202020204" pitchFamily="34" charset="0"/>
              </a:rPr>
              <a:t> </a:t>
            </a:r>
            <a:r>
              <a:rPr lang="en-US" sz="1800" dirty="0">
                <a:effectLst/>
                <a:ea typeface="Calibri" panose="020F0502020204030204" pitchFamily="34" charset="0"/>
                <a:cs typeface="Arial" panose="020B0604020202020204" pitchFamily="34" charset="0"/>
              </a:rPr>
              <a:t>(</a:t>
            </a:r>
            <a:r>
              <a:rPr lang="en-US" sz="1800" b="1" dirty="0">
                <a:effectLst/>
                <a:ea typeface="Calibri" panose="020F0502020204030204" pitchFamily="34" charset="0"/>
                <a:cs typeface="Arial" panose="020B0604020202020204" pitchFamily="34" charset="0"/>
              </a:rPr>
              <a:t> </a:t>
            </a:r>
            <a:r>
              <a:rPr lang="en-US" dirty="0">
                <a:cs typeface="Arial" panose="020B0604020202020204" pitchFamily="34" charset="0"/>
              </a:rPr>
              <a:t>Long Range Wide Area Network )</a:t>
            </a:r>
            <a:endParaRPr lang="en-US" sz="1800" b="1" dirty="0">
              <a:effectLst/>
              <a:ea typeface="Calibri" panose="020F0502020204030204" pitchFamily="34" charset="0"/>
              <a:cs typeface="Arial" panose="020B0604020202020204" pitchFamily="34" charset="0"/>
            </a:endParaRPr>
          </a:p>
          <a:p>
            <a:pPr>
              <a:spcBef>
                <a:spcPts val="1200"/>
              </a:spcBef>
              <a:buFont typeface="Arial" panose="020B0604020202020204" pitchFamily="34" charset="0"/>
              <a:buChar char="•"/>
            </a:pPr>
            <a:r>
              <a:rPr lang="vi-VN" sz="1800" b="1" dirty="0">
                <a:effectLst/>
                <a:ea typeface="Calibri" panose="020F0502020204030204" pitchFamily="34" charset="0"/>
              </a:rPr>
              <a:t> NB-IoT</a:t>
            </a:r>
            <a:r>
              <a:rPr lang="vi-VN" sz="1800" b="1" dirty="0">
                <a:effectLst/>
                <a:ea typeface="Calibri" panose="020F0502020204030204" pitchFamily="34" charset="0"/>
                <a:cs typeface="Arial" panose="020B0604020202020204" pitchFamily="34" charset="0"/>
              </a:rPr>
              <a:t> </a:t>
            </a:r>
            <a:r>
              <a:rPr lang="en-US" dirty="0"/>
              <a:t>(Narrowband IoT)</a:t>
            </a:r>
            <a:endParaRPr lang="en-US" sz="1800" b="1" dirty="0">
              <a:effectLst/>
              <a:ea typeface="Calibri" panose="020F0502020204030204" pitchFamily="34" charset="0"/>
              <a:cs typeface="Arial" panose="020B0604020202020204" pitchFamily="34" charset="0"/>
            </a:endParaRPr>
          </a:p>
          <a:p>
            <a:pPr>
              <a:spcBef>
                <a:spcPts val="1200"/>
              </a:spcBef>
              <a:buFont typeface="Arial" panose="020B0604020202020204" pitchFamily="34" charset="0"/>
              <a:buChar char="•"/>
            </a:pPr>
            <a:r>
              <a:rPr lang="vi-VN" sz="1800" b="1" dirty="0">
                <a:effectLst/>
                <a:ea typeface="Calibri" panose="020F0502020204030204" pitchFamily="34" charset="0"/>
                <a:cs typeface="Arial" panose="020B0604020202020204" pitchFamily="34" charset="0"/>
              </a:rPr>
              <a:t>Sigfox</a:t>
            </a:r>
            <a:endParaRPr lang="en-US" dirty="0"/>
          </a:p>
        </p:txBody>
      </p:sp>
    </p:spTree>
    <p:extLst>
      <p:ext uri="{BB962C8B-B14F-4D97-AF65-F5344CB8AC3E}">
        <p14:creationId xmlns:p14="http://schemas.microsoft.com/office/powerpoint/2010/main" val="292364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DDFD8F-5E79-BA46-379B-335E3797811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290475-68E8-28DC-1D06-1AB58A1252CA}"/>
              </a:ext>
            </a:extLst>
          </p:cNvPr>
          <p:cNvSpPr>
            <a:spLocks noGrp="1"/>
          </p:cNvSpPr>
          <p:nvPr>
            <p:ph type="sldNum" sz="quarter" idx="12"/>
          </p:nvPr>
        </p:nvSpPr>
        <p:spPr/>
        <p:txBody>
          <a:bodyPr/>
          <a:lstStyle/>
          <a:p>
            <a:fld id="{9EA0BE3B-158A-4EDF-80DC-E394A0D1600F}" type="slidenum">
              <a:rPr lang="en-US" smtClean="0"/>
              <a:pPr/>
              <a:t>5</a:t>
            </a:fld>
            <a:endParaRPr lang="en-US" dirty="0"/>
          </a:p>
        </p:txBody>
      </p:sp>
      <p:sp>
        <p:nvSpPr>
          <p:cNvPr id="3" name="Title 2">
            <a:extLst>
              <a:ext uri="{FF2B5EF4-FFF2-40B4-BE49-F238E27FC236}">
                <a16:creationId xmlns:a16="http://schemas.microsoft.com/office/drawing/2014/main" id="{6E9B8168-AA24-EDA0-E1ED-FC6571F95D9C}"/>
              </a:ext>
            </a:extLst>
          </p:cNvPr>
          <p:cNvSpPr>
            <a:spLocks noGrp="1"/>
          </p:cNvSpPr>
          <p:nvPr>
            <p:ph type="title"/>
          </p:nvPr>
        </p:nvSpPr>
        <p:spPr/>
        <p:txBody>
          <a:bodyPr>
            <a:noAutofit/>
          </a:bodyPr>
          <a:lstStyle/>
          <a:p>
            <a:r>
              <a:rPr lang="en-US" sz="3200" dirty="0">
                <a:latin typeface="Arial" panose="020B0604020202020204" pitchFamily="34" charset="0"/>
                <a:cs typeface="Arial" panose="020B0604020202020204" pitchFamily="34" charset="0"/>
              </a:rPr>
              <a:t>I. </a:t>
            </a:r>
            <a:r>
              <a:rPr lang="en-US" sz="3200" dirty="0" err="1">
                <a:latin typeface="Arial" panose="020B0604020202020204" pitchFamily="34" charset="0"/>
                <a:cs typeface="Arial" panose="020B0604020202020204" pitchFamily="34" charset="0"/>
              </a:rPr>
              <a:t>Giới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thiệu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về</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công</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nghệ</a:t>
            </a:r>
            <a:r>
              <a:rPr lang="en-US" sz="3200" dirty="0">
                <a:latin typeface="Arial" panose="020B0604020202020204" pitchFamily="34" charset="0"/>
                <a:cs typeface="Arial" panose="020B0604020202020204" pitchFamily="34" charset="0"/>
              </a:rPr>
              <a:t> LPWAN</a:t>
            </a:r>
          </a:p>
        </p:txBody>
      </p:sp>
      <p:pic>
        <p:nvPicPr>
          <p:cNvPr id="6" name="Hình ảnh 5">
            <a:extLst>
              <a:ext uri="{FF2B5EF4-FFF2-40B4-BE49-F238E27FC236}">
                <a16:creationId xmlns:a16="http://schemas.microsoft.com/office/drawing/2014/main" id="{5994F7F6-6F2A-EC88-2D82-ED712D50C8A5}"/>
              </a:ext>
            </a:extLst>
          </p:cNvPr>
          <p:cNvPicPr>
            <a:picLocks noChangeAspect="1"/>
          </p:cNvPicPr>
          <p:nvPr/>
        </p:nvPicPr>
        <p:blipFill>
          <a:blip r:embed="rId3"/>
          <a:stretch>
            <a:fillRect/>
          </a:stretch>
        </p:blipFill>
        <p:spPr>
          <a:xfrm>
            <a:off x="1477766" y="1036303"/>
            <a:ext cx="9236467" cy="4573387"/>
          </a:xfrm>
          <a:prstGeom prst="rect">
            <a:avLst/>
          </a:prstGeom>
        </p:spPr>
      </p:pic>
      <p:sp>
        <p:nvSpPr>
          <p:cNvPr id="4" name="TextBox 3">
            <a:extLst>
              <a:ext uri="{FF2B5EF4-FFF2-40B4-BE49-F238E27FC236}">
                <a16:creationId xmlns:a16="http://schemas.microsoft.com/office/drawing/2014/main" id="{B152C34D-4F03-D794-9DA0-C8DCD9F35719}"/>
              </a:ext>
            </a:extLst>
          </p:cNvPr>
          <p:cNvSpPr txBox="1"/>
          <p:nvPr/>
        </p:nvSpPr>
        <p:spPr>
          <a:xfrm>
            <a:off x="4522491" y="5715530"/>
            <a:ext cx="3147015" cy="400110"/>
          </a:xfrm>
          <a:prstGeom prst="rect">
            <a:avLst/>
          </a:prstGeom>
          <a:noFill/>
        </p:spPr>
        <p:txBody>
          <a:bodyPr wrap="none" rtlCol="0">
            <a:spAutoFit/>
          </a:bodyPr>
          <a:lstStyle/>
          <a:p>
            <a:r>
              <a:rPr lang="en-US" sz="2000" dirty="0" err="1">
                <a:latin typeface="Arial" panose="020B0604020202020204" pitchFamily="34" charset="0"/>
                <a:cs typeface="Arial" panose="020B0604020202020204" pitchFamily="34" charset="0"/>
              </a:rPr>
              <a:t>Bảng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tiêu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chí</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3 </a:t>
            </a:r>
            <a:r>
              <a:rPr lang="en-US" sz="2000" dirty="0" err="1">
                <a:latin typeface="Arial" panose="020B0604020202020204" pitchFamily="34" charset="0"/>
                <a:cs typeface="Arial" panose="020B0604020202020204" pitchFamily="34" charset="0"/>
              </a:rPr>
              <a:t>chuẩn</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213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6</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noAutofit/>
          </a:bodyPr>
          <a:lstStyle/>
          <a:p>
            <a:r>
              <a:rPr lang="en-US" sz="3200" dirty="0">
                <a:latin typeface="Arial" panose="020B0604020202020204" pitchFamily="34" charset="0"/>
                <a:cs typeface="Arial" panose="020B0604020202020204" pitchFamily="34" charset="0"/>
              </a:rPr>
              <a:t>I. </a:t>
            </a:r>
            <a:r>
              <a:rPr lang="en-US" sz="3200" dirty="0" err="1">
                <a:latin typeface="Arial" panose="020B0604020202020204" pitchFamily="34" charset="0"/>
                <a:cs typeface="Arial" panose="020B0604020202020204" pitchFamily="34" charset="0"/>
              </a:rPr>
              <a:t>Giới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thiệu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về</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công</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nghệ</a:t>
            </a:r>
            <a:r>
              <a:rPr lang="en-US" sz="3200" dirty="0">
                <a:latin typeface="Arial" panose="020B0604020202020204" pitchFamily="34" charset="0"/>
                <a:cs typeface="Arial" panose="020B0604020202020204" pitchFamily="34" charset="0"/>
              </a:rPr>
              <a:t> LPWAN</a:t>
            </a:r>
            <a:endParaRPr lang="en-US" sz="3200" dirty="0"/>
          </a:p>
        </p:txBody>
      </p:sp>
      <p:sp>
        <p:nvSpPr>
          <p:cNvPr id="4" name="TextBox 3">
            <a:extLst>
              <a:ext uri="{FF2B5EF4-FFF2-40B4-BE49-F238E27FC236}">
                <a16:creationId xmlns:a16="http://schemas.microsoft.com/office/drawing/2014/main" id="{47D0C9CA-417B-2C60-B41F-1EE08D5ED356}"/>
              </a:ext>
            </a:extLst>
          </p:cNvPr>
          <p:cNvSpPr txBox="1"/>
          <p:nvPr/>
        </p:nvSpPr>
        <p:spPr>
          <a:xfrm>
            <a:off x="223985" y="1002636"/>
            <a:ext cx="4228746" cy="2123658"/>
          </a:xfrm>
          <a:prstGeom prst="rect">
            <a:avLst/>
          </a:prstGeom>
          <a:noFill/>
        </p:spPr>
        <p:txBody>
          <a:bodyPr wrap="square" rtlCol="0">
            <a:spAutoFit/>
          </a:bodyPr>
          <a:lstStyle/>
          <a:p>
            <a:r>
              <a:rPr lang="en-US" sz="3000" b="1" dirty="0" err="1">
                <a:effectLst/>
                <a:latin typeface="Times New Roman" panose="02020603050405020304" pitchFamily="18" charset="0"/>
                <a:ea typeface="Calibri" panose="020F0502020204030204" pitchFamily="34" charset="0"/>
              </a:rPr>
              <a:t>Ưu</a:t>
            </a:r>
            <a:r>
              <a:rPr lang="en-US" sz="3000" b="1" dirty="0">
                <a:effectLst/>
                <a:latin typeface="Times New Roman" panose="02020603050405020304" pitchFamily="18" charset="0"/>
                <a:ea typeface="Calibri" panose="020F0502020204030204" pitchFamily="34" charset="0"/>
              </a:rPr>
              <a:t> </a:t>
            </a:r>
            <a:r>
              <a:rPr lang="en-US" sz="3000" b="1" dirty="0" err="1">
                <a:latin typeface="Times New Roman" panose="02020603050405020304" pitchFamily="18" charset="0"/>
                <a:ea typeface="Calibri" panose="020F0502020204030204" pitchFamily="34" charset="0"/>
              </a:rPr>
              <a:t>điểm</a:t>
            </a:r>
            <a:r>
              <a:rPr lang="en-US" sz="3000" b="1" dirty="0">
                <a:latin typeface="Times New Roman" panose="02020603050405020304" pitchFamily="18" charset="0"/>
                <a:ea typeface="Calibri" panose="020F0502020204030204" pitchFamily="34" charset="0"/>
              </a:rPr>
              <a:t> </a:t>
            </a:r>
            <a:r>
              <a:rPr lang="vi-VN" sz="3000" b="1" dirty="0">
                <a:effectLst/>
                <a:latin typeface="Times New Roman" panose="02020603050405020304" pitchFamily="18" charset="0"/>
                <a:ea typeface="Calibri" panose="020F0502020204030204" pitchFamily="34" charset="0"/>
              </a:rPr>
              <a:t>của LPWAN </a:t>
            </a:r>
            <a:r>
              <a:rPr lang="vi-VN" sz="3000" b="1" dirty="0">
                <a:latin typeface="+mj-lt"/>
              </a:rPr>
              <a:t>:</a:t>
            </a:r>
            <a:endParaRPr lang="vi-VN" sz="3000" dirty="0">
              <a:latin typeface="+mj-lt"/>
            </a:endParaRPr>
          </a:p>
          <a:p>
            <a:pPr>
              <a:spcBef>
                <a:spcPts val="1200"/>
              </a:spcBef>
              <a:buFont typeface="Arial" panose="020B0604020202020204" pitchFamily="34" charset="0"/>
              <a:buChar char="•"/>
            </a:pPr>
            <a:r>
              <a:rPr lang="vi-VN" sz="1800" b="1" dirty="0">
                <a:effectLst/>
                <a:latin typeface="Times New Roman" panose="02020603050405020304" pitchFamily="18" charset="0"/>
                <a:ea typeface="Calibri" panose="020F0502020204030204" pitchFamily="34" charset="0"/>
                <a:cs typeface="Arial" panose="020B0604020202020204" pitchFamily="34" charset="0"/>
              </a:rPr>
              <a:t> Tiêu thụ năng lượng thấp</a:t>
            </a:r>
            <a:r>
              <a:rPr lang="en-US" sz="1800" b="1" dirty="0">
                <a:effectLst/>
                <a:latin typeface="Times New Roman" panose="02020603050405020304" pitchFamily="18" charset="0"/>
                <a:ea typeface="Calibri" panose="020F0502020204030204" pitchFamily="34" charset="0"/>
                <a:cs typeface="Arial" panose="020B0604020202020204" pitchFamily="34" charset="0"/>
              </a:rPr>
              <a:t>.</a:t>
            </a:r>
          </a:p>
          <a:p>
            <a:pPr>
              <a:spcBef>
                <a:spcPts val="1200"/>
              </a:spcBef>
              <a:buFont typeface="Arial" panose="020B0604020202020204" pitchFamily="34" charset="0"/>
              <a:buChar char="•"/>
            </a:pPr>
            <a:r>
              <a:rPr lang="vi-VN" sz="1800" b="1" dirty="0">
                <a:effectLst/>
                <a:latin typeface="Times New Roman" panose="02020603050405020304" pitchFamily="18" charset="0"/>
                <a:ea typeface="Calibri" panose="020F0502020204030204" pitchFamily="34" charset="0"/>
              </a:rPr>
              <a:t> Phạm vi truyền dài</a:t>
            </a:r>
            <a:r>
              <a:rPr lang="vi-VN" sz="1800" dirty="0">
                <a:effectLst/>
                <a:latin typeface="Times New Roman" panose="02020603050405020304" pitchFamily="18" charset="0"/>
                <a:ea typeface="Calibri" panose="020F0502020204030204" pitchFamily="34" charset="0"/>
              </a:rPr>
              <a:t>: </a:t>
            </a:r>
            <a:r>
              <a:rPr lang="en-US" sz="1800" dirty="0">
                <a:effectLst/>
                <a:latin typeface="Times New Roman" panose="02020603050405020304" pitchFamily="18" charset="0"/>
                <a:ea typeface="Calibri" panose="020F0502020204030204" pitchFamily="34" charset="0"/>
              </a:rPr>
              <a:t>20km</a:t>
            </a:r>
          </a:p>
          <a:p>
            <a:pPr>
              <a:spcBef>
                <a:spcPts val="1200"/>
              </a:spcBef>
              <a:buFont typeface="Arial" panose="020B0604020202020204" pitchFamily="34" charset="0"/>
              <a:buChar char="•"/>
            </a:pPr>
            <a:r>
              <a:rPr lang="vi-VN" sz="1800" b="1" dirty="0">
                <a:effectLst/>
                <a:latin typeface="Times New Roman" panose="02020603050405020304" pitchFamily="18" charset="0"/>
                <a:ea typeface="Calibri" panose="020F0502020204030204" pitchFamily="34" charset="0"/>
                <a:cs typeface="Arial" panose="020B0604020202020204" pitchFamily="34" charset="0"/>
              </a:rPr>
              <a:t>Chi phí thấp</a:t>
            </a:r>
            <a:r>
              <a:rPr lang="vi-VN" sz="1800" dirty="0">
                <a:effectLst/>
                <a:latin typeface="Times New Roman" panose="02020603050405020304" pitchFamily="18" charset="0"/>
                <a:ea typeface="Calibri" panose="020F0502020204030204" pitchFamily="34" charset="0"/>
                <a:cs typeface="Arial" panose="020B0604020202020204" pitchFamily="34" charset="0"/>
              </a:rPr>
              <a:t>.</a:t>
            </a:r>
            <a:endParaRPr lang="vi-VN"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pic>
        <p:nvPicPr>
          <p:cNvPr id="1026" name="Picture 2" descr="Where are LPWAN protocols used? - 5G Technology World">
            <a:extLst>
              <a:ext uri="{FF2B5EF4-FFF2-40B4-BE49-F238E27FC236}">
                <a16:creationId xmlns:a16="http://schemas.microsoft.com/office/drawing/2014/main" id="{3E9BE9BA-E52E-D65F-04BD-C8DC33779F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2606" y="1077242"/>
            <a:ext cx="4804771" cy="4703515"/>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9604B735-5BD7-FDDF-4369-D8C005578882}"/>
              </a:ext>
            </a:extLst>
          </p:cNvPr>
          <p:cNvSpPr/>
          <p:nvPr/>
        </p:nvSpPr>
        <p:spPr>
          <a:xfrm>
            <a:off x="1997765" y="3056282"/>
            <a:ext cx="2623931" cy="745435"/>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4A0FC9D-C010-7347-1F95-E4663354B1D1}"/>
              </a:ext>
            </a:extLst>
          </p:cNvPr>
          <p:cNvSpPr txBox="1"/>
          <p:nvPr/>
        </p:nvSpPr>
        <p:spPr>
          <a:xfrm>
            <a:off x="2474844" y="3244333"/>
            <a:ext cx="2355574" cy="369332"/>
          </a:xfrm>
          <a:prstGeom prst="rect">
            <a:avLst/>
          </a:prstGeom>
          <a:noFill/>
        </p:spPr>
        <p:txBody>
          <a:bodyPr wrap="square" rtlCol="0">
            <a:spAutoFit/>
          </a:bodyPr>
          <a:lstStyle/>
          <a:p>
            <a:r>
              <a:rPr lang="en-US" dirty="0"/>
              <a:t> </a:t>
            </a:r>
            <a:r>
              <a:rPr lang="en-US" b="1" dirty="0" err="1">
                <a:latin typeface="Arial" panose="020B0604020202020204" pitchFamily="34" charset="0"/>
                <a:cs typeface="Arial" panose="020B0604020202020204" pitchFamily="34" charset="0"/>
              </a:rPr>
              <a:t>Ứng</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Dụng</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5710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noAutofit/>
          </a:bodyPr>
          <a:lstStyle/>
          <a:p>
            <a:r>
              <a:rPr lang="en-US" sz="3200" dirty="0">
                <a:latin typeface="Arial" panose="020B0604020202020204" pitchFamily="34" charset="0"/>
                <a:cs typeface="Arial" panose="020B0604020202020204" pitchFamily="34" charset="0"/>
              </a:rPr>
              <a:t>II. </a:t>
            </a:r>
            <a:r>
              <a:rPr lang="en-US" sz="3200" dirty="0" err="1">
                <a:latin typeface="Arial" panose="020B0604020202020204" pitchFamily="34" charset="0"/>
                <a:cs typeface="Arial" panose="020B0604020202020204" pitchFamily="34" charset="0"/>
              </a:rPr>
              <a:t>Tổng</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quan</a:t>
            </a:r>
            <a:r>
              <a:rPr lang="en-US" sz="3200" dirty="0">
                <a:latin typeface="Arial" panose="020B0604020202020204" pitchFamily="34" charset="0"/>
                <a:cs typeface="Arial" panose="020B0604020202020204" pitchFamily="34" charset="0"/>
              </a:rPr>
              <a:t> LoRa và module Ra-02</a:t>
            </a:r>
          </a:p>
        </p:txBody>
      </p:sp>
      <p:sp>
        <p:nvSpPr>
          <p:cNvPr id="4" name="TextBox 6">
            <a:extLst>
              <a:ext uri="{FF2B5EF4-FFF2-40B4-BE49-F238E27FC236}">
                <a16:creationId xmlns:a16="http://schemas.microsoft.com/office/drawing/2014/main" id="{282CD5F0-4A12-0B44-CC83-D9841BAD12C3}"/>
              </a:ext>
            </a:extLst>
          </p:cNvPr>
          <p:cNvSpPr txBox="1"/>
          <p:nvPr/>
        </p:nvSpPr>
        <p:spPr>
          <a:xfrm>
            <a:off x="313436" y="1125098"/>
            <a:ext cx="5704565" cy="1323439"/>
          </a:xfrm>
          <a:prstGeom prst="rect">
            <a:avLst/>
          </a:prstGeom>
          <a:noFill/>
        </p:spPr>
        <p:txBody>
          <a:bodyPr wrap="square" rtlCol="0">
            <a:spAutoFit/>
          </a:bodyPr>
          <a:lstStyle/>
          <a:p>
            <a:r>
              <a:rPr lang="vi-VN" sz="2000" b="1" dirty="0">
                <a:latin typeface="Times New Roman" panose="02020603050405020304" pitchFamily="18" charset="0"/>
                <a:cs typeface="Times New Roman" panose="02020603050405020304" pitchFamily="18" charset="0"/>
              </a:rPr>
              <a:t>LoRa</a:t>
            </a:r>
            <a:r>
              <a:rPr lang="en-US" sz="2000" b="1" dirty="0">
                <a:latin typeface="Times New Roman" panose="02020603050405020304" pitchFamily="18" charset="0"/>
                <a:cs typeface="Times New Roman" panose="02020603050405020304" pitchFamily="18" charset="0"/>
              </a:rPr>
              <a:t>WAN</a:t>
            </a:r>
            <a:r>
              <a:rPr lang="vi-VN" sz="2000" b="1" dirty="0">
                <a:latin typeface="Times New Roman" panose="02020603050405020304" pitchFamily="18" charset="0"/>
                <a:cs typeface="Times New Roman" panose="02020603050405020304" pitchFamily="18" charset="0"/>
              </a:rPr>
              <a:t> (Long Range</a:t>
            </a:r>
            <a:r>
              <a:rPr lang="en-US" sz="2000" b="1" dirty="0">
                <a:latin typeface="Times New Roman" panose="02020603050405020304" pitchFamily="18" charset="0"/>
                <a:cs typeface="Times New Roman" panose="02020603050405020304" pitchFamily="18" charset="0"/>
              </a:rPr>
              <a:t> Wide Area Network</a:t>
            </a:r>
            <a:r>
              <a:rPr lang="vi-VN" sz="2000" b="1"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là công nghệ không dây sử dụng phổ tần số miễn phí (</a:t>
            </a:r>
            <a:r>
              <a:rPr lang="en-GB" sz="2000" dirty="0">
                <a:latin typeface="Times New Roman" panose="02020603050405020304" pitchFamily="18" charset="0"/>
                <a:cs typeface="Times New Roman" panose="02020603050405020304" pitchFamily="18" charset="0"/>
              </a:rPr>
              <a:t>433 MHz,</a:t>
            </a:r>
            <a:r>
              <a:rPr lang="vi-VN" sz="2000" dirty="0">
                <a:latin typeface="Times New Roman" panose="02020603050405020304" pitchFamily="18" charset="0"/>
                <a:cs typeface="Times New Roman" panose="02020603050405020304" pitchFamily="18" charset="0"/>
              </a:rPr>
              <a:t>868 MHz, 915 MHz) để truyền tải dữ liệu với phạm vi xa và tiêu thụ năng lượng rất thấp</a:t>
            </a:r>
            <a:endParaRPr lang="en-US" sz="2000" dirty="0">
              <a:latin typeface="Times New Roman" panose="02020603050405020304" pitchFamily="18" charset="0"/>
              <a:cs typeface="Times New Roman" panose="02020603050405020304" pitchFamily="18" charset="0"/>
            </a:endParaRPr>
          </a:p>
        </p:txBody>
      </p:sp>
      <p:pic>
        <p:nvPicPr>
          <p:cNvPr id="6" name="Hình ảnh 5" descr="Ảnh có chứa vòng tròn, ảnh chụp màn hình, Đối xứng, Nghệ thuật phân dạng&#10;&#10;Mô tả được tạo tự động">
            <a:extLst>
              <a:ext uri="{FF2B5EF4-FFF2-40B4-BE49-F238E27FC236}">
                <a16:creationId xmlns:a16="http://schemas.microsoft.com/office/drawing/2014/main" id="{7B1A9D05-7CAA-BB4B-7A6C-B4CB0CBD5B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2352" y="1538968"/>
            <a:ext cx="6452310" cy="4717915"/>
          </a:xfrm>
          <a:prstGeom prst="rect">
            <a:avLst/>
          </a:prstGeom>
        </p:spPr>
      </p:pic>
      <p:sp>
        <p:nvSpPr>
          <p:cNvPr id="5" name="TextBox 4">
            <a:extLst>
              <a:ext uri="{FF2B5EF4-FFF2-40B4-BE49-F238E27FC236}">
                <a16:creationId xmlns:a16="http://schemas.microsoft.com/office/drawing/2014/main" id="{FCF2FB00-6686-CD7C-A91F-D2F33821CBCA}"/>
              </a:ext>
            </a:extLst>
          </p:cNvPr>
          <p:cNvSpPr txBox="1"/>
          <p:nvPr/>
        </p:nvSpPr>
        <p:spPr>
          <a:xfrm>
            <a:off x="313436" y="2671710"/>
            <a:ext cx="4279112" cy="2277547"/>
          </a:xfrm>
          <a:prstGeom prst="rect">
            <a:avLst/>
          </a:prstGeom>
          <a:noFill/>
        </p:spPr>
        <p:txBody>
          <a:bodyPr wrap="square" rtlCol="0">
            <a:spAutoFit/>
          </a:bodyPr>
          <a:lstStyle/>
          <a:p>
            <a:r>
              <a:rPr lang="vi-VN" sz="2000" b="1" dirty="0">
                <a:effectLst/>
                <a:latin typeface="Times New Roman" panose="02020603050405020304" pitchFamily="18" charset="0"/>
                <a:ea typeface="Calibri" panose="020F0502020204030204" pitchFamily="34" charset="0"/>
              </a:rPr>
              <a:t>Các đặc điểm của </a:t>
            </a:r>
            <a:r>
              <a:rPr lang="vi-VN" sz="2000" b="1" dirty="0" err="1">
                <a:effectLst/>
                <a:latin typeface="Times New Roman" panose="02020603050405020304" pitchFamily="18" charset="0"/>
                <a:ea typeface="Calibri" panose="020F0502020204030204" pitchFamily="34" charset="0"/>
              </a:rPr>
              <a:t>LoRa</a:t>
            </a:r>
            <a:r>
              <a:rPr lang="vi-VN" sz="2000" b="1" dirty="0">
                <a:latin typeface="+mj-lt"/>
              </a:rPr>
              <a:t>:</a:t>
            </a:r>
            <a:endParaRPr lang="vi-VN" sz="2000" dirty="0">
              <a:latin typeface="+mj-lt"/>
            </a:endParaRPr>
          </a:p>
          <a:p>
            <a:pPr>
              <a:spcBef>
                <a:spcPts val="1200"/>
              </a:spcBef>
              <a:buFont typeface="Arial" panose="020B0604020202020204" pitchFamily="34" charset="0"/>
              <a:buChar char="•"/>
            </a:pPr>
            <a:r>
              <a:rPr lang="vi-VN" sz="2000" b="1" dirty="0">
                <a:effectLst/>
                <a:latin typeface="Times New Roman" panose="02020603050405020304" pitchFamily="18" charset="0"/>
                <a:ea typeface="Calibri" panose="020F0502020204030204" pitchFamily="34" charset="0"/>
                <a:cs typeface="Arial" panose="020B0604020202020204" pitchFamily="34" charset="0"/>
              </a:rPr>
              <a:t> </a:t>
            </a:r>
            <a:r>
              <a:rPr lang="vi-VN" b="1" dirty="0">
                <a:effectLst/>
                <a:latin typeface="Times New Roman" panose="02020603050405020304" pitchFamily="18" charset="0"/>
                <a:ea typeface="Calibri" panose="020F0502020204030204" pitchFamily="34" charset="0"/>
                <a:cs typeface="Arial" panose="020B0604020202020204" pitchFamily="34" charset="0"/>
              </a:rPr>
              <a:t>Tốc độ truyền thấp</a:t>
            </a:r>
            <a:r>
              <a:rPr lang="vi-VN" dirty="0">
                <a:effectLst/>
                <a:latin typeface="Times New Roman" panose="02020603050405020304" pitchFamily="18" charset="0"/>
                <a:ea typeface="Calibri" panose="020F0502020204030204" pitchFamily="34" charset="0"/>
                <a:cs typeface="Arial" panose="020B0604020202020204" pitchFamily="34" charset="0"/>
              </a:rPr>
              <a:t>: Khoảng 0.3 - 50 </a:t>
            </a:r>
            <a:r>
              <a:rPr lang="vi-VN" dirty="0" err="1">
                <a:effectLst/>
                <a:latin typeface="Times New Roman" panose="02020603050405020304" pitchFamily="18" charset="0"/>
                <a:ea typeface="Calibri" panose="020F0502020204030204" pitchFamily="34" charset="0"/>
                <a:cs typeface="Arial" panose="020B0604020202020204" pitchFamily="34" charset="0"/>
              </a:rPr>
              <a:t>kbps</a:t>
            </a:r>
            <a:r>
              <a:rPr lang="vi-VN" dirty="0">
                <a:effectLst/>
                <a:latin typeface="Times New Roman" panose="02020603050405020304" pitchFamily="18" charset="0"/>
                <a:ea typeface="Calibri" panose="020F0502020204030204" pitchFamily="34" charset="0"/>
                <a:cs typeface="Arial" panose="020B0604020202020204" pitchFamily="34" charset="0"/>
              </a:rPr>
              <a:t>.</a:t>
            </a:r>
            <a:endParaRPr lang="vi-VN" dirty="0">
              <a:latin typeface="+mj-lt"/>
            </a:endParaRPr>
          </a:p>
          <a:p>
            <a:pPr>
              <a:spcBef>
                <a:spcPts val="1200"/>
              </a:spcBef>
              <a:buFont typeface="Arial" panose="020B0604020202020204" pitchFamily="34" charset="0"/>
              <a:buChar char="•"/>
            </a:pPr>
            <a:r>
              <a:rPr lang="vi-VN" dirty="0">
                <a:effectLst/>
                <a:latin typeface="Times New Roman" panose="02020603050405020304" pitchFamily="18" charset="0"/>
                <a:ea typeface="Calibri" panose="020F0502020204030204" pitchFamily="34" charset="0"/>
              </a:rPr>
              <a:t> </a:t>
            </a:r>
            <a:r>
              <a:rPr lang="vi-VN" b="1" dirty="0">
                <a:effectLst/>
                <a:latin typeface="Times New Roman" panose="02020603050405020304" pitchFamily="18" charset="0"/>
                <a:ea typeface="Calibri" panose="020F0502020204030204" pitchFamily="34" charset="0"/>
                <a:cs typeface="Arial" panose="020B0604020202020204" pitchFamily="34" charset="0"/>
              </a:rPr>
              <a:t>Phạm vi xa</a:t>
            </a:r>
            <a:r>
              <a:rPr lang="vi-VN" dirty="0">
                <a:effectLst/>
                <a:latin typeface="Times New Roman" panose="02020603050405020304" pitchFamily="18" charset="0"/>
                <a:ea typeface="Calibri" panose="020F0502020204030204" pitchFamily="34" charset="0"/>
                <a:cs typeface="Arial" panose="020B0604020202020204" pitchFamily="34" charset="0"/>
              </a:rPr>
              <a:t>: Đạt khoảng </a:t>
            </a:r>
            <a:r>
              <a:rPr lang="en-US" dirty="0">
                <a:effectLst/>
                <a:latin typeface="Times New Roman" panose="02020603050405020304" pitchFamily="18" charset="0"/>
                <a:ea typeface="Calibri" panose="020F0502020204030204" pitchFamily="34" charset="0"/>
                <a:cs typeface="Arial" panose="020B0604020202020204" pitchFamily="34" charset="0"/>
              </a:rPr>
              <a:t>15</a:t>
            </a:r>
            <a:r>
              <a:rPr lang="vi-VN" dirty="0">
                <a:effectLst/>
                <a:latin typeface="Times New Roman" panose="02020603050405020304" pitchFamily="18" charset="0"/>
                <a:ea typeface="Calibri" panose="020F0502020204030204" pitchFamily="34" charset="0"/>
                <a:cs typeface="Arial" panose="020B0604020202020204" pitchFamily="34" charset="0"/>
              </a:rPr>
              <a:t> km </a:t>
            </a:r>
            <a:r>
              <a:rPr lang="en-US" dirty="0" err="1">
                <a:effectLst/>
                <a:latin typeface="Times New Roman" panose="02020603050405020304" pitchFamily="18" charset="0"/>
                <a:ea typeface="Calibri" panose="020F0502020204030204" pitchFamily="34" charset="0"/>
                <a:cs typeface="Arial" panose="020B0604020202020204" pitchFamily="34" charset="0"/>
              </a:rPr>
              <a:t>trong</a:t>
            </a:r>
            <a:r>
              <a:rPr lang="en-US" dirty="0">
                <a:effectLst/>
                <a:latin typeface="Times New Roman" panose="02020603050405020304" pitchFamily="18" charset="0"/>
                <a:ea typeface="Calibri" panose="020F0502020204030204" pitchFamily="34" charset="0"/>
                <a:cs typeface="Arial" panose="020B0604020202020204" pitchFamily="34" charset="0"/>
              </a:rPr>
              <a:t> </a:t>
            </a:r>
            <a:r>
              <a:rPr lang="en-US" dirty="0" err="1">
                <a:effectLst/>
                <a:latin typeface="Times New Roman" panose="02020603050405020304" pitchFamily="18" charset="0"/>
                <a:ea typeface="Calibri" panose="020F0502020204030204" pitchFamily="34" charset="0"/>
                <a:cs typeface="Arial" panose="020B0604020202020204" pitchFamily="34" charset="0"/>
              </a:rPr>
              <a:t>môi</a:t>
            </a:r>
            <a:r>
              <a:rPr lang="en-US" dirty="0">
                <a:effectLst/>
                <a:latin typeface="Times New Roman" panose="02020603050405020304" pitchFamily="18" charset="0"/>
                <a:ea typeface="Calibri" panose="020F0502020204030204" pitchFamily="34" charset="0"/>
                <a:cs typeface="Arial" panose="020B0604020202020204" pitchFamily="34" charset="0"/>
              </a:rPr>
              <a:t> </a:t>
            </a:r>
            <a:r>
              <a:rPr lang="en-US" dirty="0" err="1">
                <a:effectLst/>
                <a:latin typeface="Times New Roman" panose="02020603050405020304" pitchFamily="18" charset="0"/>
                <a:ea typeface="Calibri" panose="020F0502020204030204" pitchFamily="34" charset="0"/>
                <a:cs typeface="Arial" panose="020B0604020202020204" pitchFamily="34" charset="0"/>
              </a:rPr>
              <a:t>trường</a:t>
            </a:r>
            <a:r>
              <a:rPr lang="en-US" dirty="0">
                <a:effectLst/>
                <a:latin typeface="Times New Roman" panose="02020603050405020304" pitchFamily="18" charset="0"/>
                <a:ea typeface="Calibri" panose="020F0502020204030204" pitchFamily="34" charset="0"/>
                <a:cs typeface="Arial" panose="020B0604020202020204" pitchFamily="34" charset="0"/>
              </a:rPr>
              <a:t> </a:t>
            </a:r>
            <a:r>
              <a:rPr lang="en-US" dirty="0" err="1">
                <a:effectLst/>
                <a:latin typeface="Times New Roman" panose="02020603050405020304" pitchFamily="18" charset="0"/>
                <a:ea typeface="Calibri" panose="020F0502020204030204" pitchFamily="34" charset="0"/>
                <a:cs typeface="Arial" panose="020B0604020202020204" pitchFamily="34" charset="0"/>
              </a:rPr>
              <a:t>lý</a:t>
            </a:r>
            <a:r>
              <a:rPr lang="en-US" dirty="0">
                <a:effectLst/>
                <a:latin typeface="Times New Roman" panose="02020603050405020304" pitchFamily="18" charset="0"/>
                <a:ea typeface="Calibri" panose="020F0502020204030204" pitchFamily="34" charset="0"/>
                <a:cs typeface="Arial" panose="020B0604020202020204" pitchFamily="34" charset="0"/>
              </a:rPr>
              <a:t> </a:t>
            </a:r>
            <a:r>
              <a:rPr lang="en-US" dirty="0" err="1">
                <a:effectLst/>
                <a:latin typeface="Times New Roman" panose="02020603050405020304" pitchFamily="18" charset="0"/>
                <a:ea typeface="Calibri" panose="020F0502020204030204" pitchFamily="34" charset="0"/>
                <a:cs typeface="Arial" panose="020B0604020202020204" pitchFamily="34" charset="0"/>
              </a:rPr>
              <a:t>tưởng</a:t>
            </a:r>
            <a:r>
              <a:rPr lang="en-US" dirty="0">
                <a:effectLst/>
                <a:latin typeface="Times New Roman" panose="02020603050405020304" pitchFamily="18" charset="0"/>
                <a:ea typeface="Calibri" panose="020F0502020204030204" pitchFamily="34" charset="0"/>
                <a:cs typeface="Arial" panose="020B0604020202020204" pitchFamily="34" charset="0"/>
              </a:rPr>
              <a:t>.</a:t>
            </a:r>
            <a:endParaRPr lang="vi-VN" dirty="0">
              <a:effectLst/>
              <a:latin typeface="Times New Roman" panose="02020603050405020304" pitchFamily="18" charset="0"/>
              <a:ea typeface="Calibri" panose="020F0502020204030204" pitchFamily="34" charset="0"/>
            </a:endParaRPr>
          </a:p>
          <a:p>
            <a:pPr>
              <a:spcBef>
                <a:spcPts val="1200"/>
              </a:spcBef>
              <a:buFont typeface="Arial" panose="020B0604020202020204" pitchFamily="34" charset="0"/>
              <a:buChar char="•"/>
            </a:pPr>
            <a:r>
              <a:rPr lang="vi-VN" b="1" dirty="0">
                <a:effectLst/>
                <a:latin typeface="Times New Roman" panose="02020603050405020304" pitchFamily="18" charset="0"/>
                <a:ea typeface="Calibri" panose="020F0502020204030204" pitchFamily="34" charset="0"/>
                <a:cs typeface="Arial" panose="020B0604020202020204" pitchFamily="34" charset="0"/>
              </a:rPr>
              <a:t> </a:t>
            </a:r>
            <a:r>
              <a:rPr lang="vi-VN" b="1" dirty="0">
                <a:effectLst/>
                <a:latin typeface="Times New Roman" panose="02020603050405020304" pitchFamily="18" charset="0"/>
                <a:ea typeface="Calibri" panose="020F0502020204030204" pitchFamily="34" charset="0"/>
              </a:rPr>
              <a:t>Tiêu thụ năng lượng thấp</a:t>
            </a:r>
            <a:endParaRPr lang="en-US" dirty="0"/>
          </a:p>
        </p:txBody>
      </p:sp>
    </p:spTree>
    <p:extLst>
      <p:ext uri="{BB962C8B-B14F-4D97-AF65-F5344CB8AC3E}">
        <p14:creationId xmlns:p14="http://schemas.microsoft.com/office/powerpoint/2010/main" val="2138447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B9760-76F4-0F63-9F52-A09AA33AD99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8EF2D9-0344-209F-8C3C-E635CF903C6D}"/>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3" name="Title 2">
            <a:extLst>
              <a:ext uri="{FF2B5EF4-FFF2-40B4-BE49-F238E27FC236}">
                <a16:creationId xmlns:a16="http://schemas.microsoft.com/office/drawing/2014/main" id="{AB8E58FD-91F1-5433-58AC-A55A22E344E7}"/>
              </a:ext>
            </a:extLst>
          </p:cNvPr>
          <p:cNvSpPr>
            <a:spLocks noGrp="1"/>
          </p:cNvSpPr>
          <p:nvPr>
            <p:ph type="title"/>
          </p:nvPr>
        </p:nvSpPr>
        <p:spPr/>
        <p:txBody>
          <a:bodyPr>
            <a:noAutofit/>
          </a:bodyPr>
          <a:lstStyle/>
          <a:p>
            <a:r>
              <a:rPr lang="en-US" sz="3200" dirty="0">
                <a:latin typeface="Arial" panose="020B0604020202020204" pitchFamily="34" charset="0"/>
                <a:cs typeface="Arial" panose="020B0604020202020204" pitchFamily="34" charset="0"/>
              </a:rPr>
              <a:t>II. </a:t>
            </a:r>
            <a:r>
              <a:rPr lang="en-US" sz="3200" dirty="0" err="1">
                <a:latin typeface="Arial" panose="020B0604020202020204" pitchFamily="34" charset="0"/>
                <a:cs typeface="Arial" panose="020B0604020202020204" pitchFamily="34" charset="0"/>
              </a:rPr>
              <a:t>Tổng</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quan</a:t>
            </a:r>
            <a:r>
              <a:rPr lang="en-US" sz="3200" dirty="0">
                <a:latin typeface="Arial" panose="020B0604020202020204" pitchFamily="34" charset="0"/>
                <a:cs typeface="Arial" panose="020B0604020202020204" pitchFamily="34" charset="0"/>
              </a:rPr>
              <a:t> LoRa và module Ra-02</a:t>
            </a:r>
            <a:endParaRPr lang="en-US" sz="3200" dirty="0"/>
          </a:p>
        </p:txBody>
      </p:sp>
      <p:sp>
        <p:nvSpPr>
          <p:cNvPr id="4" name="TextBox 3">
            <a:extLst>
              <a:ext uri="{FF2B5EF4-FFF2-40B4-BE49-F238E27FC236}">
                <a16:creationId xmlns:a16="http://schemas.microsoft.com/office/drawing/2014/main" id="{B0A606FD-9936-1E2B-44F2-B445C4BA3FA5}"/>
              </a:ext>
            </a:extLst>
          </p:cNvPr>
          <p:cNvSpPr txBox="1"/>
          <p:nvPr/>
        </p:nvSpPr>
        <p:spPr>
          <a:xfrm>
            <a:off x="694056" y="982794"/>
            <a:ext cx="8220169" cy="3939540"/>
          </a:xfrm>
          <a:prstGeom prst="rect">
            <a:avLst/>
          </a:prstGeom>
          <a:noFill/>
        </p:spPr>
        <p:txBody>
          <a:bodyPr wrap="square" rtlCol="0">
            <a:spAutoFit/>
          </a:bodyPr>
          <a:lstStyle/>
          <a:p>
            <a:r>
              <a:rPr lang="vi-VN" sz="3000" b="1" dirty="0">
                <a:effectLst/>
                <a:latin typeface="Times New Roman" panose="02020603050405020304" pitchFamily="18" charset="0"/>
                <a:ea typeface="Calibri" panose="020F0502020204030204" pitchFamily="34" charset="0"/>
              </a:rPr>
              <a:t>Cấu tạo của </a:t>
            </a:r>
            <a:r>
              <a:rPr lang="vi-VN" sz="3000" b="1" dirty="0" err="1">
                <a:effectLst/>
                <a:latin typeface="Times New Roman" panose="02020603050405020304" pitchFamily="18" charset="0"/>
                <a:ea typeface="Calibri" panose="020F0502020204030204" pitchFamily="34" charset="0"/>
              </a:rPr>
              <a:t>LoRa</a:t>
            </a:r>
            <a:r>
              <a:rPr lang="vi-VN" sz="3000" b="1" dirty="0">
                <a:latin typeface="+mj-lt"/>
              </a:rPr>
              <a:t>:</a:t>
            </a:r>
            <a:endParaRPr lang="vi-VN" sz="3000" dirty="0">
              <a:latin typeface="+mj-lt"/>
            </a:endParaRPr>
          </a:p>
          <a:p>
            <a:pPr>
              <a:spcBef>
                <a:spcPts val="1200"/>
              </a:spcBef>
              <a:buFont typeface="Arial" panose="020B0604020202020204" pitchFamily="34" charset="0"/>
              <a:buChar char="•"/>
            </a:pPr>
            <a:r>
              <a:rPr lang="vi-VN" dirty="0"/>
              <a:t>  </a:t>
            </a:r>
            <a:r>
              <a:rPr lang="vi-VN" b="1" dirty="0" err="1">
                <a:latin typeface="+mj-lt"/>
              </a:rPr>
              <a:t>Modem</a:t>
            </a:r>
            <a:r>
              <a:rPr lang="vi-VN" b="1" dirty="0">
                <a:latin typeface="+mj-lt"/>
              </a:rPr>
              <a:t> </a:t>
            </a:r>
            <a:r>
              <a:rPr lang="vi-VN" b="1" dirty="0" err="1">
                <a:latin typeface="+mj-lt"/>
              </a:rPr>
              <a:t>LoRa</a:t>
            </a:r>
            <a:r>
              <a:rPr lang="vi-VN" dirty="0">
                <a:latin typeface="+mj-lt"/>
              </a:rPr>
              <a:t>: Chịu trách nhiệm điều chế và giải điều chế tín hiệu. Ăng-ten là phần quan trọng giúp truyền và nhận tín hiệu vô tuyến. </a:t>
            </a:r>
          </a:p>
          <a:p>
            <a:pPr>
              <a:spcBef>
                <a:spcPts val="1200"/>
              </a:spcBef>
              <a:buFont typeface="Arial" panose="020B0604020202020204" pitchFamily="34" charset="0"/>
              <a:buChar char="•"/>
            </a:pPr>
            <a:r>
              <a:rPr lang="vi-VN" dirty="0">
                <a:latin typeface="+mj-lt"/>
              </a:rPr>
              <a:t> </a:t>
            </a:r>
            <a:r>
              <a:rPr lang="vi-VN" b="1" dirty="0">
                <a:latin typeface="+mj-lt"/>
              </a:rPr>
              <a:t>Tầng vật lý</a:t>
            </a:r>
            <a:r>
              <a:rPr lang="vi-VN" dirty="0">
                <a:latin typeface="+mj-lt"/>
              </a:rPr>
              <a:t>: </a:t>
            </a:r>
            <a:r>
              <a:rPr lang="vi-VN" dirty="0" err="1">
                <a:latin typeface="+mj-lt"/>
              </a:rPr>
              <a:t>LoRa</a:t>
            </a:r>
            <a:r>
              <a:rPr lang="vi-VN" dirty="0">
                <a:latin typeface="+mj-lt"/>
              </a:rPr>
              <a:t> sử dụng CSS (</a:t>
            </a:r>
            <a:r>
              <a:rPr lang="vi-VN" dirty="0" err="1">
                <a:latin typeface="+mj-lt"/>
              </a:rPr>
              <a:t>Chirp</a:t>
            </a:r>
            <a:r>
              <a:rPr lang="vi-VN" dirty="0">
                <a:latin typeface="+mj-lt"/>
              </a:rPr>
              <a:t> </a:t>
            </a:r>
            <a:r>
              <a:rPr lang="vi-VN" dirty="0" err="1">
                <a:latin typeface="+mj-lt"/>
              </a:rPr>
              <a:t>Spread</a:t>
            </a:r>
            <a:r>
              <a:rPr lang="vi-VN" dirty="0">
                <a:latin typeface="+mj-lt"/>
              </a:rPr>
              <a:t> </a:t>
            </a:r>
            <a:r>
              <a:rPr lang="vi-VN" dirty="0" err="1">
                <a:latin typeface="+mj-lt"/>
              </a:rPr>
              <a:t>Spectrum</a:t>
            </a:r>
            <a:r>
              <a:rPr lang="vi-VN" dirty="0">
                <a:latin typeface="+mj-lt"/>
              </a:rPr>
              <a:t>) để truyền tín hiệu, cho phép hệ thống có thể hoạt động ở phạm vi xa hơn và trong môi trường có nhiều nhiễu. </a:t>
            </a:r>
          </a:p>
          <a:p>
            <a:pPr>
              <a:spcBef>
                <a:spcPts val="1200"/>
              </a:spcBef>
              <a:buFont typeface="Arial" panose="020B0604020202020204" pitchFamily="34" charset="0"/>
              <a:buChar char="•"/>
            </a:pPr>
            <a:r>
              <a:rPr lang="vi-VN" dirty="0">
                <a:latin typeface="+mj-lt"/>
              </a:rPr>
              <a:t> </a:t>
            </a:r>
            <a:r>
              <a:rPr lang="vi-VN" b="1" dirty="0" err="1">
                <a:latin typeface="+mj-lt"/>
              </a:rPr>
              <a:t>LoRaWAN</a:t>
            </a:r>
            <a:r>
              <a:rPr lang="vi-VN" dirty="0">
                <a:latin typeface="+mj-lt"/>
              </a:rPr>
              <a:t> là giao thức truyền dữ liệu cấp cao sử dụng trên nền tảng </a:t>
            </a:r>
            <a:r>
              <a:rPr lang="vi-VN" dirty="0" err="1">
                <a:latin typeface="+mj-lt"/>
              </a:rPr>
              <a:t>LoRa</a:t>
            </a:r>
            <a:r>
              <a:rPr lang="vi-VN" dirty="0">
                <a:latin typeface="+mj-lt"/>
              </a:rPr>
              <a:t>. Nó định nghĩa cách thức kết nối và truyền tải dữ liệu giữa các thiết bị </a:t>
            </a:r>
            <a:r>
              <a:rPr lang="vi-VN" dirty="0" err="1">
                <a:latin typeface="+mj-lt"/>
              </a:rPr>
              <a:t>IoT</a:t>
            </a:r>
            <a:r>
              <a:rPr lang="vi-VN" dirty="0">
                <a:latin typeface="+mj-lt"/>
              </a:rPr>
              <a:t> (nút cuối) và các </a:t>
            </a:r>
            <a:r>
              <a:rPr lang="vi-VN" dirty="0" err="1">
                <a:latin typeface="+mj-lt"/>
              </a:rPr>
              <a:t>gateway</a:t>
            </a:r>
            <a:r>
              <a:rPr lang="vi-VN" dirty="0">
                <a:latin typeface="+mj-lt"/>
              </a:rPr>
              <a:t> trong mạng. </a:t>
            </a:r>
          </a:p>
          <a:p>
            <a:pPr>
              <a:spcBef>
                <a:spcPts val="1200"/>
              </a:spcBef>
              <a:buFont typeface="Arial" panose="020B0604020202020204" pitchFamily="34" charset="0"/>
              <a:buChar char="•"/>
            </a:pPr>
            <a:r>
              <a:rPr lang="vi-VN" dirty="0">
                <a:latin typeface="+mj-lt"/>
              </a:rPr>
              <a:t> </a:t>
            </a:r>
            <a:r>
              <a:rPr lang="vi-VN" b="1" dirty="0">
                <a:latin typeface="+mj-lt"/>
              </a:rPr>
              <a:t>Điều chế </a:t>
            </a:r>
            <a:r>
              <a:rPr lang="vi-VN" b="1" dirty="0" err="1">
                <a:latin typeface="+mj-lt"/>
              </a:rPr>
              <a:t>Chirp</a:t>
            </a:r>
            <a:r>
              <a:rPr lang="vi-VN" b="1" dirty="0">
                <a:latin typeface="+mj-lt"/>
              </a:rPr>
              <a:t> </a:t>
            </a:r>
            <a:r>
              <a:rPr lang="vi-VN" b="1" dirty="0" err="1">
                <a:latin typeface="+mj-lt"/>
              </a:rPr>
              <a:t>Spread</a:t>
            </a:r>
            <a:r>
              <a:rPr lang="vi-VN" b="1" dirty="0">
                <a:latin typeface="+mj-lt"/>
              </a:rPr>
              <a:t> </a:t>
            </a:r>
            <a:r>
              <a:rPr lang="vi-VN" b="1" dirty="0" err="1">
                <a:latin typeface="+mj-lt"/>
              </a:rPr>
              <a:t>Spectrum</a:t>
            </a:r>
            <a:r>
              <a:rPr lang="vi-VN" b="1" dirty="0">
                <a:latin typeface="+mj-lt"/>
              </a:rPr>
              <a:t> (CSS): </a:t>
            </a:r>
            <a:r>
              <a:rPr lang="vi-VN" dirty="0">
                <a:latin typeface="+mj-lt"/>
              </a:rPr>
              <a:t>giúp tín hiệu truyền đi với độ phân giải cao và khả năng chống nhiễu tốt. CSS làm cho </a:t>
            </a:r>
            <a:r>
              <a:rPr lang="vi-VN" dirty="0" err="1">
                <a:latin typeface="+mj-lt"/>
              </a:rPr>
              <a:t>LoRa</a:t>
            </a:r>
            <a:r>
              <a:rPr lang="vi-VN" dirty="0">
                <a:latin typeface="+mj-lt"/>
              </a:rPr>
              <a:t> có thể truyền tải tín hiệu ở khoảng cách xa mà không bị ảnh hưởng nhiều bởi các yếu tố nhiễu từ môi.</a:t>
            </a:r>
            <a:endParaRPr lang="en-US" b="1" dirty="0">
              <a:latin typeface="+mj-lt"/>
            </a:endParaRPr>
          </a:p>
        </p:txBody>
      </p:sp>
    </p:spTree>
    <p:extLst>
      <p:ext uri="{BB962C8B-B14F-4D97-AF65-F5344CB8AC3E}">
        <p14:creationId xmlns:p14="http://schemas.microsoft.com/office/powerpoint/2010/main" val="2256862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F398E-77F8-6475-44F6-182534D488E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7C42C5-71EC-3DBA-C9DE-5A843E8F2A01}"/>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3" name="Title 2">
            <a:extLst>
              <a:ext uri="{FF2B5EF4-FFF2-40B4-BE49-F238E27FC236}">
                <a16:creationId xmlns:a16="http://schemas.microsoft.com/office/drawing/2014/main" id="{DBC15F77-BAC0-55AB-B878-84590B8DA6F3}"/>
              </a:ext>
            </a:extLst>
          </p:cNvPr>
          <p:cNvSpPr>
            <a:spLocks noGrp="1"/>
          </p:cNvSpPr>
          <p:nvPr>
            <p:ph type="title"/>
          </p:nvPr>
        </p:nvSpPr>
        <p:spPr/>
        <p:txBody>
          <a:bodyPr>
            <a:noAutofit/>
          </a:bodyPr>
          <a:lstStyle/>
          <a:p>
            <a:r>
              <a:rPr lang="en-US" sz="3200" dirty="0">
                <a:latin typeface="Arial" panose="020B0604020202020204" pitchFamily="34" charset="0"/>
                <a:cs typeface="Arial" panose="020B0604020202020204" pitchFamily="34" charset="0"/>
              </a:rPr>
              <a:t>II. </a:t>
            </a:r>
            <a:r>
              <a:rPr lang="en-US" sz="3200" dirty="0" err="1">
                <a:latin typeface="Arial" panose="020B0604020202020204" pitchFamily="34" charset="0"/>
                <a:cs typeface="Arial" panose="020B0604020202020204" pitchFamily="34" charset="0"/>
              </a:rPr>
              <a:t>Tổng</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quan</a:t>
            </a:r>
            <a:r>
              <a:rPr lang="en-US" sz="3200" dirty="0">
                <a:latin typeface="Arial" panose="020B0604020202020204" pitchFamily="34" charset="0"/>
                <a:cs typeface="Arial" panose="020B0604020202020204" pitchFamily="34" charset="0"/>
              </a:rPr>
              <a:t> LoRa và module Ra-02</a:t>
            </a:r>
            <a:endParaRPr lang="en-US" sz="3200" dirty="0"/>
          </a:p>
        </p:txBody>
      </p:sp>
      <p:sp>
        <p:nvSpPr>
          <p:cNvPr id="4" name="TextBox 3">
            <a:extLst>
              <a:ext uri="{FF2B5EF4-FFF2-40B4-BE49-F238E27FC236}">
                <a16:creationId xmlns:a16="http://schemas.microsoft.com/office/drawing/2014/main" id="{BCCA1701-BB91-866D-9F1A-55CB3AE47360}"/>
              </a:ext>
            </a:extLst>
          </p:cNvPr>
          <p:cNvSpPr txBox="1"/>
          <p:nvPr/>
        </p:nvSpPr>
        <p:spPr>
          <a:xfrm>
            <a:off x="679487" y="1013616"/>
            <a:ext cx="4139093" cy="2616101"/>
          </a:xfrm>
          <a:prstGeom prst="rect">
            <a:avLst/>
          </a:prstGeom>
          <a:noFill/>
        </p:spPr>
        <p:txBody>
          <a:bodyPr wrap="square" rtlCol="0">
            <a:spAutoFit/>
          </a:bodyPr>
          <a:lstStyle/>
          <a:p>
            <a:r>
              <a:rPr lang="en-US" sz="2400" b="1" dirty="0" err="1">
                <a:latin typeface="Times New Roman" panose="02020603050405020304" pitchFamily="18" charset="0"/>
              </a:rPr>
              <a:t>Ưu</a:t>
            </a:r>
            <a:r>
              <a:rPr lang="en-US" sz="2400" b="1" dirty="0">
                <a:latin typeface="Times New Roman" panose="02020603050405020304" pitchFamily="18" charset="0"/>
              </a:rPr>
              <a:t> </a:t>
            </a:r>
            <a:r>
              <a:rPr lang="en-US" sz="2400" b="1" dirty="0" err="1">
                <a:latin typeface="Times New Roman" panose="02020603050405020304" pitchFamily="18" charset="0"/>
              </a:rPr>
              <a:t>điểm</a:t>
            </a:r>
            <a:r>
              <a:rPr lang="en-US" sz="2400" b="1" dirty="0">
                <a:latin typeface="Times New Roman" panose="02020603050405020304" pitchFamily="18" charset="0"/>
              </a:rPr>
              <a:t>:</a:t>
            </a:r>
            <a:endParaRPr lang="vi-VN" sz="2400" dirty="0">
              <a:latin typeface="+mj-lt"/>
            </a:endParaRPr>
          </a:p>
          <a:p>
            <a:pPr>
              <a:spcBef>
                <a:spcPts val="1200"/>
              </a:spcBef>
              <a:buFont typeface="Arial" panose="020B0604020202020204" pitchFamily="34" charset="0"/>
              <a:buChar char="•"/>
            </a:pPr>
            <a:r>
              <a:rPr lang="en-US" b="1" i="0" dirty="0">
                <a:effectLst/>
                <a:latin typeface="Arial" panose="020B0604020202020204" pitchFamily="34" charset="0"/>
                <a:cs typeface="Arial" panose="020B0604020202020204" pitchFamily="34" charset="0"/>
              </a:rPr>
              <a:t> </a:t>
            </a:r>
            <a:r>
              <a:rPr lang="vi-VN" b="1" i="0" dirty="0">
                <a:effectLst/>
                <a:latin typeface="Arial" panose="020B0604020202020204" pitchFamily="34" charset="0"/>
                <a:cs typeface="Arial" panose="020B0604020202020204" pitchFamily="34" charset="0"/>
              </a:rPr>
              <a:t>Hỗ trợ truyền dữ liệu đường dài</a:t>
            </a:r>
            <a:endParaRPr lang="en-US" b="0" i="0" dirty="0">
              <a:effectLst/>
              <a:latin typeface="Arial" panose="020B0604020202020204" pitchFamily="34" charset="0"/>
              <a:cs typeface="Arial" panose="020B0604020202020204" pitchFamily="34" charset="0"/>
            </a:endParaRPr>
          </a:p>
          <a:p>
            <a:pPr>
              <a:spcBef>
                <a:spcPts val="1200"/>
              </a:spcBef>
              <a:buFont typeface="Arial" panose="020B0604020202020204" pitchFamily="34" charset="0"/>
              <a:buChar char="•"/>
            </a:pPr>
            <a:r>
              <a:rPr lang="vi-VN" dirty="0">
                <a:latin typeface="Arial" panose="020B0604020202020204" pitchFamily="34" charset="0"/>
                <a:cs typeface="Arial" panose="020B0604020202020204" pitchFamily="34" charset="0"/>
              </a:rPr>
              <a:t> </a:t>
            </a:r>
            <a:r>
              <a:rPr lang="vi-VN" b="1" dirty="0">
                <a:latin typeface="Arial" panose="020B0604020202020204" pitchFamily="34" charset="0"/>
                <a:cs typeface="Arial" panose="020B0604020202020204" pitchFamily="34" charset="0"/>
              </a:rPr>
              <a:t>Tiêu thụ điện năng thấp</a:t>
            </a:r>
            <a:endParaRPr lang="en-US" b="1" dirty="0">
              <a:latin typeface="Arial" panose="020B0604020202020204" pitchFamily="34" charset="0"/>
              <a:cs typeface="Arial" panose="020B0604020202020204" pitchFamily="34" charset="0"/>
            </a:endParaRPr>
          </a:p>
          <a:p>
            <a:pPr>
              <a:spcBef>
                <a:spcPts val="1200"/>
              </a:spcBef>
              <a:buFont typeface="Arial" panose="020B0604020202020204" pitchFamily="34" charset="0"/>
              <a:buChar char="•"/>
            </a:pPr>
            <a:r>
              <a:rPr lang="vi-VN" dirty="0">
                <a:latin typeface="Arial" panose="020B0604020202020204" pitchFamily="34" charset="0"/>
                <a:cs typeface="Arial" panose="020B0604020202020204" pitchFamily="34" charset="0"/>
              </a:rPr>
              <a:t> </a:t>
            </a:r>
            <a:r>
              <a:rPr lang="en-US" b="1" i="0" dirty="0" err="1">
                <a:effectLst/>
                <a:latin typeface="Arial" panose="020B0604020202020204" pitchFamily="34" charset="0"/>
                <a:cs typeface="Arial" panose="020B0604020202020204" pitchFamily="34" charset="0"/>
              </a:rPr>
              <a:t>Tính</a:t>
            </a:r>
            <a:r>
              <a:rPr lang="en-US" b="1" i="0" dirty="0">
                <a:effectLst/>
                <a:latin typeface="Arial" panose="020B0604020202020204" pitchFamily="34" charset="0"/>
                <a:cs typeface="Arial" panose="020B0604020202020204" pitchFamily="34" charset="0"/>
              </a:rPr>
              <a:t> </a:t>
            </a:r>
            <a:r>
              <a:rPr lang="en-US" b="1" i="0" dirty="0" err="1">
                <a:effectLst/>
                <a:latin typeface="Arial" panose="020B0604020202020204" pitchFamily="34" charset="0"/>
                <a:cs typeface="Arial" panose="020B0604020202020204" pitchFamily="34" charset="0"/>
              </a:rPr>
              <a:t>bảo</a:t>
            </a:r>
            <a:r>
              <a:rPr lang="en-US" b="1" i="0" dirty="0">
                <a:effectLst/>
                <a:latin typeface="Arial" panose="020B0604020202020204" pitchFamily="34" charset="0"/>
                <a:cs typeface="Arial" panose="020B0604020202020204" pitchFamily="34" charset="0"/>
              </a:rPr>
              <a:t> </a:t>
            </a:r>
            <a:r>
              <a:rPr lang="en-US" b="1" i="0" dirty="0" err="1">
                <a:effectLst/>
                <a:latin typeface="Arial" panose="020B0604020202020204" pitchFamily="34" charset="0"/>
                <a:cs typeface="Arial" panose="020B0604020202020204" pitchFamily="34" charset="0"/>
              </a:rPr>
              <a:t>mật</a:t>
            </a:r>
            <a:r>
              <a:rPr lang="en-US" b="1" i="0" dirty="0">
                <a:effectLst/>
                <a:latin typeface="Arial" panose="020B0604020202020204" pitchFamily="34" charset="0"/>
                <a:cs typeface="Arial" panose="020B0604020202020204" pitchFamily="34" charset="0"/>
              </a:rPr>
              <a:t> </a:t>
            </a:r>
            <a:r>
              <a:rPr lang="en-US" b="1" i="0" dirty="0" err="1">
                <a:effectLst/>
                <a:latin typeface="Arial" panose="020B0604020202020204" pitchFamily="34" charset="0"/>
                <a:cs typeface="Arial" panose="020B0604020202020204" pitchFamily="34" charset="0"/>
              </a:rPr>
              <a:t>cao</a:t>
            </a:r>
            <a:endParaRPr lang="en-US" b="1" i="0" dirty="0">
              <a:effectLst/>
              <a:latin typeface="Arial" panose="020B0604020202020204" pitchFamily="34" charset="0"/>
              <a:cs typeface="Arial" panose="020B0604020202020204" pitchFamily="34" charset="0"/>
            </a:endParaRPr>
          </a:p>
          <a:p>
            <a:pPr>
              <a:spcBef>
                <a:spcPts val="1200"/>
              </a:spcBef>
              <a:buFont typeface="Arial" panose="020B0604020202020204" pitchFamily="34" charset="0"/>
              <a:buChar char="•"/>
            </a:pPr>
            <a:r>
              <a:rPr lang="vi-VN" b="1" dirty="0">
                <a:latin typeface="Arial" panose="020B0604020202020204" pitchFamily="34" charset="0"/>
                <a:cs typeface="Arial" panose="020B0604020202020204" pitchFamily="34" charset="0"/>
              </a:rPr>
              <a:t> </a:t>
            </a:r>
            <a:r>
              <a:rPr lang="en-US" b="1" i="0" dirty="0" err="1">
                <a:effectLst/>
                <a:latin typeface="Arial" panose="020B0604020202020204" pitchFamily="34" charset="0"/>
                <a:cs typeface="Arial" panose="020B0604020202020204" pitchFamily="34" charset="0"/>
              </a:rPr>
              <a:t>Tiêu</a:t>
            </a:r>
            <a:r>
              <a:rPr lang="en-US" b="1" i="0" dirty="0">
                <a:effectLst/>
                <a:latin typeface="Arial" panose="020B0604020202020204" pitchFamily="34" charset="0"/>
                <a:cs typeface="Arial" panose="020B0604020202020204" pitchFamily="34" charset="0"/>
              </a:rPr>
              <a:t> </a:t>
            </a:r>
            <a:r>
              <a:rPr lang="en-US" b="1" i="0" dirty="0" err="1">
                <a:effectLst/>
                <a:latin typeface="Arial" panose="020B0604020202020204" pitchFamily="34" charset="0"/>
                <a:cs typeface="Arial" panose="020B0604020202020204" pitchFamily="34" charset="0"/>
              </a:rPr>
              <a:t>chuẩn</a:t>
            </a:r>
            <a:r>
              <a:rPr lang="en-US" b="1" i="0" dirty="0">
                <a:effectLst/>
                <a:latin typeface="Arial" panose="020B0604020202020204" pitchFamily="34" charset="0"/>
                <a:cs typeface="Arial" panose="020B0604020202020204" pitchFamily="34" charset="0"/>
              </a:rPr>
              <a:t> </a:t>
            </a:r>
            <a:r>
              <a:rPr lang="en-US" b="1" i="0" dirty="0" err="1">
                <a:effectLst/>
                <a:latin typeface="Arial" panose="020B0604020202020204" pitchFamily="34" charset="0"/>
                <a:cs typeface="Arial" panose="020B0604020202020204" pitchFamily="34" charset="0"/>
              </a:rPr>
              <a:t>hóa</a:t>
            </a:r>
            <a:endParaRPr lang="en-US" b="1" i="0" dirty="0">
              <a:effectLst/>
              <a:latin typeface="Arial" panose="020B0604020202020204" pitchFamily="34" charset="0"/>
              <a:cs typeface="Arial" panose="020B0604020202020204" pitchFamily="34" charset="0"/>
            </a:endParaRPr>
          </a:p>
          <a:p>
            <a:pPr>
              <a:spcBef>
                <a:spcPts val="1200"/>
              </a:spcBef>
              <a:buFont typeface="Arial" panose="020B0604020202020204" pitchFamily="34" charset="0"/>
              <a:buChar char="•"/>
            </a:pPr>
            <a:r>
              <a:rPr lang="en-US" b="1" i="0" dirty="0">
                <a:effectLst/>
                <a:latin typeface="Arial" panose="020B0604020202020204" pitchFamily="34" charset="0"/>
                <a:cs typeface="Arial" panose="020B0604020202020204" pitchFamily="34" charset="0"/>
              </a:rPr>
              <a:t> Chi </a:t>
            </a:r>
            <a:r>
              <a:rPr lang="en-US" b="1" i="0" dirty="0" err="1">
                <a:effectLst/>
                <a:latin typeface="Arial" panose="020B0604020202020204" pitchFamily="34" charset="0"/>
                <a:cs typeface="Arial" panose="020B0604020202020204" pitchFamily="34" charset="0"/>
              </a:rPr>
              <a:t>phí</a:t>
            </a:r>
            <a:r>
              <a:rPr lang="en-US" b="1" i="0" dirty="0">
                <a:effectLst/>
                <a:latin typeface="Arial" panose="020B0604020202020204" pitchFamily="34" charset="0"/>
                <a:cs typeface="Arial" panose="020B0604020202020204" pitchFamily="34" charset="0"/>
              </a:rPr>
              <a:t> </a:t>
            </a:r>
            <a:r>
              <a:rPr lang="en-US" b="1" i="0" dirty="0" err="1">
                <a:effectLst/>
                <a:latin typeface="Arial" panose="020B0604020202020204" pitchFamily="34" charset="0"/>
                <a:cs typeface="Arial" panose="020B0604020202020204" pitchFamily="34" charset="0"/>
              </a:rPr>
              <a:t>thấp</a:t>
            </a:r>
            <a:endParaRPr lang="vi-V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CBD06C06-2248-4B9D-87D3-D517EAD1BB2E}"/>
              </a:ext>
            </a:extLst>
          </p:cNvPr>
          <p:cNvSpPr txBox="1"/>
          <p:nvPr/>
        </p:nvSpPr>
        <p:spPr>
          <a:xfrm>
            <a:off x="679487" y="3847008"/>
            <a:ext cx="4139093" cy="1754326"/>
          </a:xfrm>
          <a:prstGeom prst="rect">
            <a:avLst/>
          </a:prstGeom>
          <a:noFill/>
        </p:spPr>
        <p:txBody>
          <a:bodyPr wrap="square" rtlCol="0">
            <a:spAutoFit/>
          </a:bodyPr>
          <a:lstStyle/>
          <a:p>
            <a:r>
              <a:rPr lang="en-US" sz="2400" b="1" dirty="0" err="1">
                <a:latin typeface="Times New Roman" panose="02020603050405020304" pitchFamily="18" charset="0"/>
              </a:rPr>
              <a:t>Nhược</a:t>
            </a:r>
            <a:r>
              <a:rPr lang="en-US" sz="2400" b="1" dirty="0">
                <a:latin typeface="Times New Roman" panose="02020603050405020304" pitchFamily="18" charset="0"/>
              </a:rPr>
              <a:t> </a:t>
            </a:r>
            <a:r>
              <a:rPr lang="en-US" sz="2400" b="1" dirty="0" err="1">
                <a:latin typeface="Times New Roman" panose="02020603050405020304" pitchFamily="18" charset="0"/>
              </a:rPr>
              <a:t>điểm</a:t>
            </a:r>
            <a:r>
              <a:rPr lang="en-US" sz="2400" b="1" dirty="0">
                <a:latin typeface="Times New Roman" panose="02020603050405020304" pitchFamily="18" charset="0"/>
              </a:rPr>
              <a:t>:</a:t>
            </a:r>
            <a:endParaRPr lang="vi-VN" sz="2400" dirty="0">
              <a:latin typeface="+mj-lt"/>
            </a:endParaRPr>
          </a:p>
          <a:p>
            <a:pPr>
              <a:spcBef>
                <a:spcPts val="1200"/>
              </a:spcBef>
              <a:buFont typeface="Arial" panose="020B0604020202020204" pitchFamily="34" charset="0"/>
              <a:buChar char="•"/>
            </a:pPr>
            <a:r>
              <a:rPr lang="en-US" b="1" i="0" dirty="0">
                <a:effectLst/>
                <a:latin typeface="Arial" panose="020B0604020202020204" pitchFamily="34" charset="0"/>
                <a:cs typeface="Arial" panose="020B0604020202020204" pitchFamily="34" charset="0"/>
              </a:rPr>
              <a:t> </a:t>
            </a:r>
            <a:r>
              <a:rPr lang="en-US" b="1" i="0" dirty="0" err="1">
                <a:effectLst/>
                <a:latin typeface="Arial" panose="020B0604020202020204" pitchFamily="34" charset="0"/>
                <a:cs typeface="Arial" panose="020B0604020202020204" pitchFamily="34" charset="0"/>
              </a:rPr>
              <a:t>Dữ</a:t>
            </a:r>
            <a:r>
              <a:rPr lang="en-US" b="1" i="0" dirty="0">
                <a:effectLst/>
                <a:latin typeface="Arial" panose="020B0604020202020204" pitchFamily="34" charset="0"/>
                <a:cs typeface="Arial" panose="020B0604020202020204" pitchFamily="34" charset="0"/>
              </a:rPr>
              <a:t> </a:t>
            </a:r>
            <a:r>
              <a:rPr lang="en-US" b="1" i="0" dirty="0" err="1">
                <a:effectLst/>
                <a:latin typeface="Arial" panose="020B0604020202020204" pitchFamily="34" charset="0"/>
                <a:cs typeface="Arial" panose="020B0604020202020204" pitchFamily="34" charset="0"/>
              </a:rPr>
              <a:t>liệu</a:t>
            </a:r>
            <a:r>
              <a:rPr lang="en-US" b="1" i="0" dirty="0">
                <a:effectLst/>
                <a:latin typeface="Arial" panose="020B0604020202020204" pitchFamily="34" charset="0"/>
                <a:cs typeface="Arial" panose="020B0604020202020204" pitchFamily="34" charset="0"/>
              </a:rPr>
              <a:t> </a:t>
            </a:r>
            <a:r>
              <a:rPr lang="en-US" b="1" i="0" dirty="0" err="1">
                <a:effectLst/>
                <a:latin typeface="Arial" panose="020B0604020202020204" pitchFamily="34" charset="0"/>
                <a:cs typeface="Arial" panose="020B0604020202020204" pitchFamily="34" charset="0"/>
              </a:rPr>
              <a:t>truyền</a:t>
            </a:r>
            <a:r>
              <a:rPr lang="en-US" b="1" i="0" dirty="0">
                <a:effectLst/>
                <a:latin typeface="Arial" panose="020B0604020202020204" pitchFamily="34" charset="0"/>
                <a:cs typeface="Arial" panose="020B0604020202020204" pitchFamily="34" charset="0"/>
              </a:rPr>
              <a:t> </a:t>
            </a:r>
            <a:r>
              <a:rPr lang="en-US" b="1" i="0" dirty="0" err="1">
                <a:effectLst/>
                <a:latin typeface="Arial" panose="020B0604020202020204" pitchFamily="34" charset="0"/>
                <a:cs typeface="Arial" panose="020B0604020202020204" pitchFamily="34" charset="0"/>
              </a:rPr>
              <a:t>nhỏ</a:t>
            </a:r>
            <a:r>
              <a:rPr lang="en-US" b="1" i="0" dirty="0">
                <a:effectLst/>
                <a:latin typeface="Arial" panose="020B0604020202020204" pitchFamily="34" charset="0"/>
                <a:cs typeface="Arial" panose="020B0604020202020204" pitchFamily="34" charset="0"/>
              </a:rPr>
              <a:t>.</a:t>
            </a:r>
            <a:endParaRPr lang="en-US" b="0" i="0" dirty="0">
              <a:effectLst/>
              <a:latin typeface="Arial" panose="020B0604020202020204" pitchFamily="34" charset="0"/>
              <a:cs typeface="Arial" panose="020B0604020202020204" pitchFamily="34" charset="0"/>
            </a:endParaRPr>
          </a:p>
          <a:p>
            <a:pPr>
              <a:spcBef>
                <a:spcPts val="1200"/>
              </a:spcBef>
              <a:buFont typeface="Arial" panose="020B0604020202020204" pitchFamily="34" charset="0"/>
              <a:buChar char="•"/>
            </a:pPr>
            <a:r>
              <a:rPr lang="vi-VN"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Tốc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độ</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không</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nhanh</a:t>
            </a:r>
            <a:endParaRPr lang="en-US" b="1" dirty="0">
              <a:latin typeface="Arial" panose="020B0604020202020204" pitchFamily="34" charset="0"/>
              <a:cs typeface="Arial" panose="020B0604020202020204" pitchFamily="34" charset="0"/>
            </a:endParaRPr>
          </a:p>
          <a:p>
            <a:pPr>
              <a:spcBef>
                <a:spcPts val="1200"/>
              </a:spcBef>
              <a:buFont typeface="Arial" panose="020B0604020202020204" pitchFamily="34" charset="0"/>
              <a:buChar char="•"/>
            </a:pPr>
            <a:r>
              <a:rPr lang="vi-VN" dirty="0">
                <a:latin typeface="Arial" panose="020B0604020202020204" pitchFamily="34" charset="0"/>
                <a:cs typeface="Arial" panose="020B0604020202020204" pitchFamily="34" charset="0"/>
              </a:rPr>
              <a:t> </a:t>
            </a:r>
            <a:r>
              <a:rPr lang="en-US" b="1" i="0" dirty="0" err="1">
                <a:effectLst/>
                <a:latin typeface="Arial" panose="020B0604020202020204" pitchFamily="34" charset="0"/>
                <a:cs typeface="Arial" panose="020B0604020202020204" pitchFamily="34" charset="0"/>
              </a:rPr>
              <a:t>Phụ</a:t>
            </a:r>
            <a:r>
              <a:rPr lang="en-US" b="1" i="0" dirty="0">
                <a:effectLst/>
                <a:latin typeface="Arial" panose="020B0604020202020204" pitchFamily="34" charset="0"/>
                <a:cs typeface="Arial" panose="020B0604020202020204" pitchFamily="34" charset="0"/>
              </a:rPr>
              <a:t> </a:t>
            </a:r>
            <a:r>
              <a:rPr lang="en-US" b="1" i="0" dirty="0" err="1">
                <a:effectLst/>
                <a:latin typeface="Arial" panose="020B0604020202020204" pitchFamily="34" charset="0"/>
                <a:cs typeface="Arial" panose="020B0604020202020204" pitchFamily="34" charset="0"/>
              </a:rPr>
              <a:t>thuộc</a:t>
            </a:r>
            <a:r>
              <a:rPr lang="en-US" b="1" i="0" dirty="0">
                <a:effectLst/>
                <a:latin typeface="Arial" panose="020B0604020202020204" pitchFamily="34" charset="0"/>
                <a:cs typeface="Arial" panose="020B0604020202020204" pitchFamily="34" charset="0"/>
              </a:rPr>
              <a:t> </a:t>
            </a:r>
            <a:r>
              <a:rPr lang="en-US" b="1" i="0" dirty="0" err="1">
                <a:effectLst/>
                <a:latin typeface="Arial" panose="020B0604020202020204" pitchFamily="34" charset="0"/>
                <a:cs typeface="Arial" panose="020B0604020202020204" pitchFamily="34" charset="0"/>
              </a:rPr>
              <a:t>môi</a:t>
            </a:r>
            <a:r>
              <a:rPr lang="en-US" b="1" i="0" dirty="0">
                <a:effectLst/>
                <a:latin typeface="Arial" panose="020B0604020202020204" pitchFamily="34" charset="0"/>
                <a:cs typeface="Arial" panose="020B0604020202020204" pitchFamily="34" charset="0"/>
              </a:rPr>
              <a:t> </a:t>
            </a:r>
            <a:r>
              <a:rPr lang="en-US" b="1" i="0" dirty="0" err="1">
                <a:effectLst/>
                <a:latin typeface="Arial" panose="020B0604020202020204" pitchFamily="34" charset="0"/>
                <a:cs typeface="Arial" panose="020B0604020202020204" pitchFamily="34" charset="0"/>
              </a:rPr>
              <a:t>trường</a:t>
            </a:r>
            <a:r>
              <a:rPr lang="en-US" b="1" i="0" dirty="0">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0248262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84D360C-4D0C-4C28-B3F3-84E364F13890}">
  <we:reference id="wa200005566" version="3.0.0.2" store="vi-VN"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566</TotalTime>
  <Words>1577</Words>
  <Application>Microsoft Office PowerPoint</Application>
  <PresentationFormat>Widescreen</PresentationFormat>
  <Paragraphs>190</Paragraphs>
  <Slides>34</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Aptos</vt:lpstr>
      <vt:lpstr>Aptos Display</vt:lpstr>
      <vt:lpstr>Arial</vt:lpstr>
      <vt:lpstr>BlinkMacSystemFont</vt:lpstr>
      <vt:lpstr>Calibri</vt:lpstr>
      <vt:lpstr>Lato</vt:lpstr>
      <vt:lpstr>Times New Roman</vt:lpstr>
      <vt:lpstr>Office Theme</vt:lpstr>
      <vt:lpstr>PowerPoint Presentation</vt:lpstr>
      <vt:lpstr>PowerPoint Presentation</vt:lpstr>
      <vt:lpstr>PowerPoint Presentation</vt:lpstr>
      <vt:lpstr>I. Giới thiệu về công nghệ LPWAN</vt:lpstr>
      <vt:lpstr>I. Giới thiệu về công nghệ LPWAN</vt:lpstr>
      <vt:lpstr>I. Giới thiệu về công nghệ LPWAN</vt:lpstr>
      <vt:lpstr>II. Tổng quan LoRa và module Ra-02</vt:lpstr>
      <vt:lpstr>II. Tổng quan LoRa và module Ra-02</vt:lpstr>
      <vt:lpstr>II. Tổng quan LoRa và module Ra-02</vt:lpstr>
      <vt:lpstr>II. Tổng quan LoRa và module Ra-02</vt:lpstr>
      <vt:lpstr>II. Tổng quan LoRa và module Ra-02</vt:lpstr>
      <vt:lpstr>II. Tổng quan LoRa và module Ra-02</vt:lpstr>
      <vt:lpstr>III. Triển khai</vt:lpstr>
      <vt:lpstr>III. Triển khai</vt:lpstr>
      <vt:lpstr>III. Triển khai</vt:lpstr>
      <vt:lpstr>III. Triển khai</vt:lpstr>
      <vt:lpstr>III. Triển khai</vt:lpstr>
      <vt:lpstr>III. Triển khai</vt:lpstr>
      <vt:lpstr>III. Triển khai</vt:lpstr>
      <vt:lpstr>III. Triển khai</vt:lpstr>
      <vt:lpstr>III. Triển khai</vt:lpstr>
      <vt:lpstr>III. Triển khai</vt:lpstr>
      <vt:lpstr>III. Triển khai</vt:lpstr>
      <vt:lpstr>III. Triển khai</vt:lpstr>
      <vt:lpstr>PowerPoint Presentation</vt:lpstr>
      <vt:lpstr>III. Kết quả</vt:lpstr>
      <vt:lpstr>III. Kết quả</vt:lpstr>
      <vt:lpstr>III. Kết quả</vt:lpstr>
      <vt:lpstr>III. Kết quả</vt:lpstr>
      <vt:lpstr>III. Kết quả</vt:lpstr>
      <vt:lpstr>III. Tiến độ công việc</vt:lpstr>
      <vt:lpstr>III. Kết quả</vt:lpstr>
      <vt:lpstr>III. Kết quả</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Nguyễn Văn Hiếu</dc:creator>
  <cp:lastModifiedBy>Phan Cong Tai 20203566</cp:lastModifiedBy>
  <cp:revision>23</cp:revision>
  <dcterms:created xsi:type="dcterms:W3CDTF">2024-04-25T16:57:34Z</dcterms:created>
  <dcterms:modified xsi:type="dcterms:W3CDTF">2025-01-21T06:40:02Z</dcterms:modified>
</cp:coreProperties>
</file>